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6C828"/>
    <a:srgbClr val="DE1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555" autoAdjust="0"/>
  </p:normalViewPr>
  <p:slideViewPr>
    <p:cSldViewPr snapToGrid="0">
      <p:cViewPr>
        <p:scale>
          <a:sx n="75" d="100"/>
          <a:sy n="75" d="100"/>
        </p:scale>
        <p:origin x="54" y="1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E8D91-1A91-4D78-8491-9B27B82690D4}" type="datetimeFigureOut">
              <a:rPr lang="hr-HR" smtClean="0"/>
              <a:t>12.8.2016.</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18031-325A-45A4-AD38-CD4E7D5B1ADF}" type="slidenum">
              <a:rPr lang="hr-HR" smtClean="0"/>
              <a:t>‹#›</a:t>
            </a:fld>
            <a:endParaRPr lang="hr-HR"/>
          </a:p>
        </p:txBody>
      </p:sp>
    </p:spTree>
    <p:extLst>
      <p:ext uri="{BB962C8B-B14F-4D97-AF65-F5344CB8AC3E}">
        <p14:creationId xmlns:p14="http://schemas.microsoft.com/office/powerpoint/2010/main" val="41456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Cilj ovih materijala je prikazati kako uz pomoć naših elemenata možemo oživjeti moodle stranicu koristeći JavaScript animacije. One nam služe da istaknemo neki sadržaj, zaokupimo pažnju korisnika, usmjerimo na neki dio i slično. Vrlo je važno da pokušate upotrebljavati animacije samo u onim situacijama kada će korisnik od njih imati koristi, nije poželjno pretjerano korištenje animacija koje nemaju nikakvu svrhu.  </a:t>
            </a:r>
          </a:p>
          <a:p>
            <a:endParaRPr lang="hr-HR" smtClean="0"/>
          </a:p>
          <a:p>
            <a:r>
              <a:rPr lang="hr-HR" sz="1200" kern="1200" smtClean="0">
                <a:solidFill>
                  <a:schemeClr val="tx1"/>
                </a:solidFill>
                <a:effectLst/>
                <a:latin typeface="+mn-lt"/>
                <a:ea typeface="+mn-ea"/>
                <a:cs typeface="+mn-cs"/>
              </a:rPr>
              <a:t>Za potrebe ovog dokumenta koristiti ćemo se s animacijama ugrađenih pomoću YUI3 koje su uključene u standardnu moodle instalaciju. YUI (Yahoo User Interface) je jedna od vodećih knjižnica na internetu u upotrebi</a:t>
            </a:r>
            <a:r>
              <a:rPr lang="hr-HR" sz="1200" kern="1200" baseline="0" smtClean="0">
                <a:solidFill>
                  <a:schemeClr val="tx1"/>
                </a:solidFill>
                <a:effectLst/>
                <a:latin typeface="+mn-lt"/>
                <a:ea typeface="+mn-ea"/>
                <a:cs typeface="+mn-cs"/>
              </a:rPr>
              <a:t> koja sadrži komplete alata potrebne za pravilno funkcioniranje animacija na svim preglednicima, ali i funkcioniranje animacija uopće. </a:t>
            </a:r>
          </a:p>
          <a:p>
            <a:endParaRPr lang="hr-HR" sz="1200" kern="1200" baseline="0" smtClean="0">
              <a:solidFill>
                <a:schemeClr val="tx1"/>
              </a:solidFill>
              <a:effectLst/>
              <a:latin typeface="+mn-lt"/>
              <a:ea typeface="+mn-ea"/>
              <a:cs typeface="+mn-cs"/>
            </a:endParaRPr>
          </a:p>
          <a:p>
            <a:r>
              <a:rPr lang="hr-HR" sz="1200" kern="1200" smtClean="0">
                <a:solidFill>
                  <a:schemeClr val="tx1"/>
                </a:solidFill>
                <a:effectLst/>
                <a:latin typeface="+mn-lt"/>
                <a:ea typeface="+mn-ea"/>
                <a:cs typeface="+mn-cs"/>
              </a:rPr>
              <a:t>Osnova svih animacija je promjena vrijednosti atributa nekog elementa iz jedne vrijednosti u drugu, za određeno vremensko razdoblje. Npr. ukoliko želimo koristiti animaciju fade-in za neki element, promijeniti ćemo prozirnost elementa iz 0% u 100%, ili u slučaju promjene položaja elemenata mijenjati ćemo X i Y koordinate</a:t>
            </a:r>
            <a:endParaRPr lang="hr-HR"/>
          </a:p>
        </p:txBody>
      </p:sp>
      <p:sp>
        <p:nvSpPr>
          <p:cNvPr id="4" name="Slide Number Placeholder 3"/>
          <p:cNvSpPr>
            <a:spLocks noGrp="1"/>
          </p:cNvSpPr>
          <p:nvPr>
            <p:ph type="sldNum" sz="quarter" idx="10"/>
          </p:nvPr>
        </p:nvSpPr>
        <p:spPr/>
        <p:txBody>
          <a:bodyPr/>
          <a:lstStyle/>
          <a:p>
            <a:fld id="{28318031-325A-45A4-AD38-CD4E7D5B1ADF}" type="slidenum">
              <a:rPr lang="hr-HR" smtClean="0"/>
              <a:t>2</a:t>
            </a:fld>
            <a:endParaRPr lang="hr-HR"/>
          </a:p>
        </p:txBody>
      </p:sp>
    </p:spTree>
    <p:extLst>
      <p:ext uri="{BB962C8B-B14F-4D97-AF65-F5344CB8AC3E}">
        <p14:creationId xmlns:p14="http://schemas.microsoft.com/office/powerpoint/2010/main" val="18677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nastavku ćemo izraditi primjere od pet različitih animacija. Za početak potrebno je stvoriti novi poddirektorij pod nazivom </a:t>
            </a:r>
            <a:r>
              <a:rPr lang="hr-HR" sz="1200" i="1" kern="1200" smtClean="0">
                <a:solidFill>
                  <a:schemeClr val="tx1"/>
                </a:solidFill>
                <a:effectLst/>
                <a:latin typeface="+mn-lt"/>
                <a:ea typeface="+mn-ea"/>
                <a:cs typeface="+mn-cs"/>
              </a:rPr>
              <a:t>animation</a:t>
            </a:r>
            <a:r>
              <a:rPr lang="hr-HR" sz="1200" kern="1200" smtClean="0">
                <a:solidFill>
                  <a:schemeClr val="tx1"/>
                </a:solidFill>
                <a:effectLst/>
                <a:latin typeface="+mn-lt"/>
                <a:ea typeface="+mn-ea"/>
                <a:cs typeface="+mn-cs"/>
              </a:rPr>
              <a:t> unutar direktorija </a:t>
            </a:r>
            <a:r>
              <a:rPr lang="hr-HR" sz="1200" i="1" kern="1200" smtClean="0">
                <a:solidFill>
                  <a:schemeClr val="tx1"/>
                </a:solidFill>
                <a:effectLst/>
                <a:latin typeface="+mn-lt"/>
                <a:ea typeface="+mn-ea"/>
                <a:cs typeface="+mn-cs"/>
              </a:rPr>
              <a:t>moodle</a:t>
            </a:r>
            <a:r>
              <a:rPr lang="hr-HR" sz="1200" kern="1200" smtClean="0">
                <a:solidFill>
                  <a:schemeClr val="tx1"/>
                </a:solidFill>
                <a:effectLst/>
                <a:latin typeface="+mn-lt"/>
                <a:ea typeface="+mn-ea"/>
                <a:cs typeface="+mn-cs"/>
              </a:rPr>
              <a:t> u koji ćemo pohraniti naše animacije.</a:t>
            </a:r>
          </a:p>
          <a:p>
            <a:endParaRPr lang="hr-HR"/>
          </a:p>
        </p:txBody>
      </p:sp>
      <p:sp>
        <p:nvSpPr>
          <p:cNvPr id="4" name="Slide Number Placeholder 3"/>
          <p:cNvSpPr>
            <a:spLocks noGrp="1"/>
          </p:cNvSpPr>
          <p:nvPr>
            <p:ph type="sldNum" sz="quarter" idx="10"/>
          </p:nvPr>
        </p:nvSpPr>
        <p:spPr/>
        <p:txBody>
          <a:bodyPr/>
          <a:lstStyle/>
          <a:p>
            <a:fld id="{28318031-325A-45A4-AD38-CD4E7D5B1ADF}" type="slidenum">
              <a:rPr lang="hr-HR" smtClean="0"/>
              <a:t>3</a:t>
            </a:fld>
            <a:endParaRPr lang="hr-HR"/>
          </a:p>
        </p:txBody>
      </p:sp>
    </p:spTree>
    <p:extLst>
      <p:ext uri="{BB962C8B-B14F-4D97-AF65-F5344CB8AC3E}">
        <p14:creationId xmlns:p14="http://schemas.microsoft.com/office/powerpoint/2010/main" val="161180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 ovom primjeru ćemo napraviti fade-in efekt tako što ćemo pomoću animiranja elementa promijeniti njegovu neprozirnost od 0% do 100%. Na taj način nevidljivi element postaje vidljiv, ili se prikazuje neprikazani. </a:t>
            </a:r>
          </a:p>
          <a:p>
            <a:endParaRPr lang="hr-HR"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Za početak izrađujemo </a:t>
            </a:r>
            <a:r>
              <a:rPr lang="hr-HR" sz="1200" i="1" kern="1200" smtClean="0">
                <a:solidFill>
                  <a:schemeClr val="tx1"/>
                </a:solidFill>
                <a:effectLst/>
                <a:latin typeface="+mn-lt"/>
                <a:ea typeface="+mn-ea"/>
                <a:cs typeface="+mn-cs"/>
              </a:rPr>
              <a:t>anim_fadein.php </a:t>
            </a:r>
            <a:r>
              <a:rPr lang="hr-HR" sz="1200" kern="1200" smtClean="0">
                <a:solidFill>
                  <a:schemeClr val="tx1"/>
                </a:solidFill>
                <a:effectLst/>
                <a:latin typeface="+mn-lt"/>
                <a:ea typeface="+mn-ea"/>
                <a:cs typeface="+mn-cs"/>
              </a:rPr>
              <a:t>dokument i pohranjujemo ga u naš novi direktorij koji smo nazvali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Unutar php datoteke stvorili smo element na koji želimo primijeniti fade-in animaciju. Uz CSS svojstva kojima smo oblikovali izgled elementa, namjestili smo i njegovu prozirnost (opacity) na 0%, što znači da će element biti nevidljiv prilikom učitavanja stranice</a:t>
            </a:r>
          </a:p>
          <a:p>
            <a:endParaRPr lang="hr-HR"/>
          </a:p>
        </p:txBody>
      </p:sp>
      <p:sp>
        <p:nvSpPr>
          <p:cNvPr id="4" name="Slide Number Placeholder 3"/>
          <p:cNvSpPr>
            <a:spLocks noGrp="1"/>
          </p:cNvSpPr>
          <p:nvPr>
            <p:ph type="sldNum" sz="quarter" idx="10"/>
          </p:nvPr>
        </p:nvSpPr>
        <p:spPr/>
        <p:txBody>
          <a:bodyPr/>
          <a:lstStyle/>
          <a:p>
            <a:fld id="{28318031-325A-45A4-AD38-CD4E7D5B1ADF}" type="slidenum">
              <a:rPr lang="hr-HR" smtClean="0"/>
              <a:t>4</a:t>
            </a:fld>
            <a:endParaRPr lang="hr-HR"/>
          </a:p>
        </p:txBody>
      </p:sp>
    </p:spTree>
    <p:extLst>
      <p:ext uri="{BB962C8B-B14F-4D97-AF65-F5344CB8AC3E}">
        <p14:creationId xmlns:p14="http://schemas.microsoft.com/office/powerpoint/2010/main" val="62870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Stvaranjem </a:t>
            </a:r>
            <a:r>
              <a:rPr lang="hr-HR" sz="1200" b="1" kern="1200" smtClean="0">
                <a:solidFill>
                  <a:schemeClr val="tx1"/>
                </a:solidFill>
                <a:effectLst/>
                <a:latin typeface="+mn-lt"/>
                <a:ea typeface="+mn-ea"/>
                <a:cs typeface="+mn-cs"/>
              </a:rPr>
              <a:t>nove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YUI</a:t>
            </a:r>
            <a:r>
              <a:rPr lang="hr-HR" sz="1200" kern="1200" smtClean="0">
                <a:solidFill>
                  <a:schemeClr val="tx1"/>
                </a:solidFill>
                <a:effectLst/>
                <a:latin typeface="+mn-lt"/>
                <a:ea typeface="+mn-ea"/>
                <a:cs typeface="+mn-cs"/>
              </a:rPr>
              <a:t> instance </a:t>
            </a:r>
            <a:r>
              <a:rPr lang="hr-HR" sz="1200" b="1" kern="1200" smtClean="0">
                <a:solidFill>
                  <a:schemeClr val="tx1"/>
                </a:solidFill>
                <a:effectLst/>
                <a:latin typeface="+mn-lt"/>
                <a:ea typeface="+mn-ea"/>
                <a:cs typeface="+mn-cs"/>
              </a:rPr>
              <a:t>učitavamo</a:t>
            </a:r>
            <a:r>
              <a:rPr lang="hr-HR" sz="1200" kern="1200" smtClean="0">
                <a:solidFill>
                  <a:schemeClr val="tx1"/>
                </a:solidFill>
                <a:effectLst/>
                <a:latin typeface="+mn-lt"/>
                <a:ea typeface="+mn-ea"/>
                <a:cs typeface="+mn-cs"/>
              </a:rPr>
              <a:t> dva </a:t>
            </a:r>
            <a:r>
              <a:rPr lang="hr-HR" sz="1200" b="1" kern="1200" smtClean="0">
                <a:solidFill>
                  <a:schemeClr val="tx1"/>
                </a:solidFill>
                <a:effectLst/>
                <a:latin typeface="+mn-lt"/>
                <a:ea typeface="+mn-ea"/>
                <a:cs typeface="+mn-cs"/>
              </a:rPr>
              <a:t>modula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node</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anim</a:t>
            </a:r>
            <a:r>
              <a:rPr lang="hr-HR" sz="1200" kern="120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Node modul nam omogućava pristup da priložimo događaje na našu stranicu, a anim modul nam pruža pristup YUI3 mogućnostima animacija.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smtClean="0">
                <a:solidFill>
                  <a:schemeClr val="tx1"/>
                </a:solidFill>
                <a:effectLst/>
                <a:latin typeface="+mn-lt"/>
                <a:ea typeface="+mn-ea"/>
                <a:cs typeface="+mn-cs"/>
              </a:rPr>
              <a:t>Nakon</a:t>
            </a:r>
            <a:r>
              <a:rPr lang="hr-HR" sz="1200" kern="1200" smtClean="0">
                <a:solidFill>
                  <a:schemeClr val="tx1"/>
                </a:solidFill>
                <a:effectLst/>
                <a:latin typeface="+mn-lt"/>
                <a:ea typeface="+mn-ea"/>
                <a:cs typeface="+mn-cs"/>
              </a:rPr>
              <a:t> što smo </a:t>
            </a:r>
            <a:r>
              <a:rPr lang="hr-HR" sz="1200" b="1" kern="1200" smtClean="0">
                <a:solidFill>
                  <a:schemeClr val="tx1"/>
                </a:solidFill>
                <a:effectLst/>
                <a:latin typeface="+mn-lt"/>
                <a:ea typeface="+mn-ea"/>
                <a:cs typeface="+mn-cs"/>
              </a:rPr>
              <a:t>učitali</a:t>
            </a:r>
            <a:r>
              <a:rPr lang="hr-HR" sz="1200" kern="1200" smtClean="0">
                <a:solidFill>
                  <a:schemeClr val="tx1"/>
                </a:solidFill>
                <a:effectLst/>
                <a:latin typeface="+mn-lt"/>
                <a:ea typeface="+mn-ea"/>
                <a:cs typeface="+mn-cs"/>
              </a:rPr>
              <a:t> potrebne module </a:t>
            </a:r>
            <a:r>
              <a:rPr lang="hr-HR" sz="1200" b="1" kern="1200" smtClean="0">
                <a:solidFill>
                  <a:schemeClr val="tx1"/>
                </a:solidFill>
                <a:effectLst/>
                <a:latin typeface="+mn-lt"/>
                <a:ea typeface="+mn-ea"/>
                <a:cs typeface="+mn-cs"/>
              </a:rPr>
              <a:t>izrađujemo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novu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instancu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anim</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modula</a:t>
            </a:r>
            <a:r>
              <a:rPr lang="hr-HR" sz="1200" kern="1200" smtClean="0">
                <a:solidFill>
                  <a:schemeClr val="tx1"/>
                </a:solidFill>
                <a:effectLst/>
                <a:latin typeface="+mn-lt"/>
                <a:ea typeface="+mn-ea"/>
                <a:cs typeface="+mn-cs"/>
              </a:rPr>
              <a:t> koji prolazi nekoliko parametara. </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smtClean="0">
                <a:solidFill>
                  <a:schemeClr val="tx1"/>
                </a:solidFill>
                <a:effectLst/>
                <a:latin typeface="+mn-lt"/>
                <a:ea typeface="+mn-ea"/>
                <a:cs typeface="+mn-cs"/>
              </a:rPr>
              <a:t>Node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parametar</a:t>
            </a:r>
            <a:r>
              <a:rPr lang="hr-HR" sz="1200" kern="1200" smtClean="0">
                <a:solidFill>
                  <a:schemeClr val="tx1"/>
                </a:solidFill>
                <a:effectLst/>
                <a:latin typeface="+mn-lt"/>
                <a:ea typeface="+mn-ea"/>
                <a:cs typeface="+mn-cs"/>
              </a:rPr>
              <a:t> je </a:t>
            </a:r>
            <a:r>
              <a:rPr lang="hr-HR" sz="1200" b="1" kern="1200" smtClean="0">
                <a:solidFill>
                  <a:schemeClr val="tx1"/>
                </a:solidFill>
                <a:effectLst/>
                <a:latin typeface="+mn-lt"/>
                <a:ea typeface="+mn-ea"/>
                <a:cs typeface="+mn-cs"/>
              </a:rPr>
              <a:t>ID</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elementa</a:t>
            </a:r>
            <a:r>
              <a:rPr lang="hr-HR" sz="1200" kern="1200" smtClean="0">
                <a:solidFill>
                  <a:schemeClr val="tx1"/>
                </a:solidFill>
                <a:effectLst/>
                <a:latin typeface="+mn-lt"/>
                <a:ea typeface="+mn-ea"/>
                <a:cs typeface="+mn-cs"/>
              </a:rPr>
              <a:t> koji </a:t>
            </a:r>
            <a:r>
              <a:rPr lang="hr-HR" sz="1200" b="1" kern="1200" smtClean="0">
                <a:solidFill>
                  <a:schemeClr val="tx1"/>
                </a:solidFill>
                <a:effectLst/>
                <a:latin typeface="+mn-lt"/>
                <a:ea typeface="+mn-ea"/>
                <a:cs typeface="+mn-cs"/>
              </a:rPr>
              <a:t>želimo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animirati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Definiramo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konačne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vrijednosti</a:t>
            </a:r>
            <a:r>
              <a:rPr lang="hr-HR" sz="1200" kern="1200" smtClean="0">
                <a:solidFill>
                  <a:schemeClr val="tx1"/>
                </a:solidFill>
                <a:effectLst/>
                <a:latin typeface="+mn-lt"/>
                <a:ea typeface="+mn-ea"/>
                <a:cs typeface="+mn-cs"/>
              </a:rPr>
              <a:t> koje </a:t>
            </a:r>
            <a:r>
              <a:rPr lang="hr-HR" sz="1200" b="1" kern="1200" smtClean="0">
                <a:solidFill>
                  <a:schemeClr val="tx1"/>
                </a:solidFill>
                <a:effectLst/>
                <a:latin typeface="+mn-lt"/>
                <a:ea typeface="+mn-ea"/>
                <a:cs typeface="+mn-cs"/>
              </a:rPr>
              <a:t>želimo</a:t>
            </a:r>
            <a:r>
              <a:rPr lang="hr-HR" sz="1200" kern="1200" smtClean="0">
                <a:solidFill>
                  <a:schemeClr val="tx1"/>
                </a:solidFill>
                <a:effectLst/>
                <a:latin typeface="+mn-lt"/>
                <a:ea typeface="+mn-ea"/>
                <a:cs typeface="+mn-cs"/>
              </a:rPr>
              <a:t> da se </a:t>
            </a:r>
            <a:r>
              <a:rPr lang="hr-HR" sz="1200" b="1" kern="1200" smtClean="0">
                <a:solidFill>
                  <a:schemeClr val="tx1"/>
                </a:solidFill>
                <a:effectLst/>
                <a:latin typeface="+mn-lt"/>
                <a:ea typeface="+mn-ea"/>
                <a:cs typeface="+mn-cs"/>
              </a:rPr>
              <a:t>prikažu</a:t>
            </a:r>
            <a:r>
              <a:rPr lang="hr-HR" sz="1200" kern="1200" smtClean="0">
                <a:solidFill>
                  <a:schemeClr val="tx1"/>
                </a:solidFill>
                <a:effectLst/>
                <a:latin typeface="+mn-lt"/>
                <a:ea typeface="+mn-ea"/>
                <a:cs typeface="+mn-cs"/>
              </a:rPr>
              <a:t> na </a:t>
            </a:r>
            <a:r>
              <a:rPr lang="hr-HR" sz="1200" b="1" kern="1200" smtClean="0">
                <a:solidFill>
                  <a:schemeClr val="tx1"/>
                </a:solidFill>
                <a:effectLst/>
                <a:latin typeface="+mn-lt"/>
                <a:ea typeface="+mn-ea"/>
                <a:cs typeface="+mn-cs"/>
              </a:rPr>
              <a:t>stranici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nakon</a:t>
            </a:r>
            <a:r>
              <a:rPr lang="hr-HR" sz="1200" kern="1200" smtClean="0">
                <a:solidFill>
                  <a:schemeClr val="tx1"/>
                </a:solidFill>
                <a:effectLst/>
                <a:latin typeface="+mn-lt"/>
                <a:ea typeface="+mn-ea"/>
                <a:cs typeface="+mn-cs"/>
              </a:rPr>
              <a:t> što se </a:t>
            </a:r>
            <a:r>
              <a:rPr lang="hr-HR" sz="1200" b="1" kern="1200" smtClean="0">
                <a:solidFill>
                  <a:schemeClr val="tx1"/>
                </a:solidFill>
                <a:effectLst/>
                <a:latin typeface="+mn-lt"/>
                <a:ea typeface="+mn-ea"/>
                <a:cs typeface="+mn-cs"/>
              </a:rPr>
              <a:t>izvrši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animacija</a:t>
            </a:r>
            <a:r>
              <a:rPr lang="hr-HR" sz="1200" kern="1200" smtClean="0">
                <a:solidFill>
                  <a:schemeClr val="tx1"/>
                </a:solidFill>
                <a:effectLst/>
                <a:latin typeface="+mn-lt"/>
                <a:ea typeface="+mn-ea"/>
                <a:cs typeface="+mn-cs"/>
              </a:rPr>
              <a:t>. U ovom primjeru </a:t>
            </a:r>
            <a:r>
              <a:rPr lang="hr-HR" sz="1200" b="1" kern="1200" smtClean="0">
                <a:solidFill>
                  <a:schemeClr val="tx1"/>
                </a:solidFill>
                <a:effectLst/>
                <a:latin typeface="+mn-lt"/>
                <a:ea typeface="+mn-ea"/>
                <a:cs typeface="+mn-cs"/>
              </a:rPr>
              <a:t>postavili</a:t>
            </a:r>
            <a:r>
              <a:rPr lang="hr-HR" sz="1200" kern="1200" smtClean="0">
                <a:solidFill>
                  <a:schemeClr val="tx1"/>
                </a:solidFill>
                <a:effectLst/>
                <a:latin typeface="+mn-lt"/>
                <a:ea typeface="+mn-ea"/>
                <a:cs typeface="+mn-cs"/>
              </a:rPr>
              <a:t> smo da </a:t>
            </a:r>
            <a:r>
              <a:rPr lang="hr-HR" sz="1200" b="1" kern="1200" smtClean="0">
                <a:solidFill>
                  <a:schemeClr val="tx1"/>
                </a:solidFill>
                <a:effectLst/>
                <a:latin typeface="+mn-lt"/>
                <a:ea typeface="+mn-ea"/>
                <a:cs typeface="+mn-cs"/>
              </a:rPr>
              <a:t>prozirnost</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na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1</a:t>
            </a:r>
            <a:r>
              <a:rPr lang="hr-HR" sz="1200" kern="1200" smtClean="0">
                <a:solidFill>
                  <a:schemeClr val="tx1"/>
                </a:solidFill>
                <a:effectLst/>
                <a:latin typeface="+mn-lt"/>
                <a:ea typeface="+mn-ea"/>
                <a:cs typeface="+mn-cs"/>
              </a:rPr>
              <a:t>, što </a:t>
            </a:r>
            <a:r>
              <a:rPr lang="hr-HR" sz="1200" b="1" kern="1200" smtClean="0">
                <a:solidFill>
                  <a:schemeClr val="tx1"/>
                </a:solidFill>
                <a:effectLst/>
                <a:latin typeface="+mn-lt"/>
                <a:ea typeface="+mn-ea"/>
                <a:cs typeface="+mn-cs"/>
              </a:rPr>
              <a:t>predstavlja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100%.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Za kraj se </a:t>
            </a:r>
            <a:r>
              <a:rPr lang="hr-HR" sz="1200" b="1" kern="1200" smtClean="0">
                <a:solidFill>
                  <a:schemeClr val="tx1"/>
                </a:solidFill>
                <a:effectLst/>
                <a:latin typeface="+mn-lt"/>
                <a:ea typeface="+mn-ea"/>
                <a:cs typeface="+mn-cs"/>
              </a:rPr>
              <a:t>pretplaćujemo</a:t>
            </a:r>
            <a:r>
              <a:rPr lang="hr-HR" sz="1200" kern="1200" smtClean="0">
                <a:solidFill>
                  <a:schemeClr val="tx1"/>
                </a:solidFill>
                <a:effectLst/>
                <a:latin typeface="+mn-lt"/>
                <a:ea typeface="+mn-ea"/>
                <a:cs typeface="+mn-cs"/>
              </a:rPr>
              <a:t> na </a:t>
            </a:r>
            <a:r>
              <a:rPr lang="hr-HR" sz="1200" b="1" kern="1200" smtClean="0">
                <a:solidFill>
                  <a:schemeClr val="tx1"/>
                </a:solidFill>
                <a:effectLst/>
                <a:latin typeface="+mn-lt"/>
                <a:ea typeface="+mn-ea"/>
                <a:cs typeface="+mn-cs"/>
              </a:rPr>
              <a:t>contentready</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događaj</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elementa</a:t>
            </a:r>
            <a:r>
              <a:rPr lang="hr-HR" sz="1200" kern="1200" smtClean="0">
                <a:solidFill>
                  <a:schemeClr val="tx1"/>
                </a:solidFill>
                <a:effectLst/>
                <a:latin typeface="+mn-lt"/>
                <a:ea typeface="+mn-ea"/>
                <a:cs typeface="+mn-cs"/>
              </a:rPr>
              <a:t> na kojemu će se </a:t>
            </a:r>
            <a:r>
              <a:rPr lang="hr-HR" sz="1200" b="1" kern="1200" smtClean="0">
                <a:solidFill>
                  <a:schemeClr val="tx1"/>
                </a:solidFill>
                <a:effectLst/>
                <a:latin typeface="+mn-lt"/>
                <a:ea typeface="+mn-ea"/>
                <a:cs typeface="+mn-cs"/>
              </a:rPr>
              <a:t>izvršiti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animacija</a:t>
            </a:r>
            <a:r>
              <a:rPr lang="hr-HR" sz="1200" kern="1200" smtClean="0">
                <a:solidFill>
                  <a:schemeClr val="tx1"/>
                </a:solidFill>
                <a:effectLst/>
                <a:latin typeface="+mn-lt"/>
                <a:ea typeface="+mn-ea"/>
                <a:cs typeface="+mn-cs"/>
              </a:rPr>
              <a:t>. To </a:t>
            </a:r>
            <a:r>
              <a:rPr lang="hr-HR" sz="1200" b="1" kern="1200" smtClean="0">
                <a:solidFill>
                  <a:schemeClr val="tx1"/>
                </a:solidFill>
                <a:effectLst/>
                <a:latin typeface="+mn-lt"/>
                <a:ea typeface="+mn-ea"/>
                <a:cs typeface="+mn-cs"/>
              </a:rPr>
              <a:t>osigurava</a:t>
            </a:r>
            <a:r>
              <a:rPr lang="hr-HR" sz="1200" kern="1200" smtClean="0">
                <a:solidFill>
                  <a:schemeClr val="tx1"/>
                </a:solidFill>
                <a:effectLst/>
                <a:latin typeface="+mn-lt"/>
                <a:ea typeface="+mn-ea"/>
                <a:cs typeface="+mn-cs"/>
              </a:rPr>
              <a:t> da će se </a:t>
            </a:r>
            <a:r>
              <a:rPr lang="hr-HR" sz="1200" b="1" kern="1200" smtClean="0">
                <a:solidFill>
                  <a:schemeClr val="tx1"/>
                </a:solidFill>
                <a:effectLst/>
                <a:latin typeface="+mn-lt"/>
                <a:ea typeface="+mn-ea"/>
                <a:cs typeface="+mn-cs"/>
              </a:rPr>
              <a:t>element</a:t>
            </a:r>
            <a:r>
              <a:rPr lang="hr-HR" sz="1200" kern="1200" smtClean="0">
                <a:solidFill>
                  <a:schemeClr val="tx1"/>
                </a:solidFill>
                <a:effectLst/>
                <a:latin typeface="+mn-lt"/>
                <a:ea typeface="+mn-ea"/>
                <a:cs typeface="+mn-cs"/>
              </a:rPr>
              <a:t> biti </a:t>
            </a:r>
            <a:r>
              <a:rPr lang="hr-HR" sz="1200" b="1" kern="1200" smtClean="0">
                <a:solidFill>
                  <a:schemeClr val="tx1"/>
                </a:solidFill>
                <a:effectLst/>
                <a:latin typeface="+mn-lt"/>
                <a:ea typeface="+mn-ea"/>
                <a:cs typeface="+mn-cs"/>
              </a:rPr>
              <a:t>učitan</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potpunosti</a:t>
            </a:r>
            <a:r>
              <a:rPr lang="hr-HR" sz="1200" kern="1200" smtClean="0">
                <a:solidFill>
                  <a:schemeClr val="tx1"/>
                </a:solidFill>
                <a:effectLst/>
                <a:latin typeface="+mn-lt"/>
                <a:ea typeface="+mn-ea"/>
                <a:cs typeface="+mn-cs"/>
              </a:rPr>
              <a:t> i da će biti dostupan i prije nego što se priložen kod učita.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smtClean="0">
                <a:solidFill>
                  <a:schemeClr val="tx1"/>
                </a:solidFill>
                <a:effectLst/>
                <a:latin typeface="+mn-lt"/>
                <a:ea typeface="+mn-ea"/>
                <a:cs typeface="+mn-cs"/>
              </a:rPr>
              <a:t>Kod</a:t>
            </a:r>
            <a:r>
              <a:rPr lang="hr-HR" sz="1200" kern="1200" smtClean="0">
                <a:solidFill>
                  <a:schemeClr val="tx1"/>
                </a:solidFill>
                <a:effectLst/>
                <a:latin typeface="+mn-lt"/>
                <a:ea typeface="+mn-ea"/>
                <a:cs typeface="+mn-cs"/>
              </a:rPr>
              <a:t> koji prilažemo jednostavno </a:t>
            </a:r>
            <a:r>
              <a:rPr lang="hr-HR" sz="1200" b="1" kern="1200" smtClean="0">
                <a:solidFill>
                  <a:schemeClr val="tx1"/>
                </a:solidFill>
                <a:effectLst/>
                <a:latin typeface="+mn-lt"/>
                <a:ea typeface="+mn-ea"/>
                <a:cs typeface="+mn-cs"/>
              </a:rPr>
              <a:t>poziva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metodu</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koja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animira</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objekt</a:t>
            </a:r>
            <a:r>
              <a:rPr lang="hr-HR" sz="1200" kern="1200" smtClean="0">
                <a:solidFill>
                  <a:schemeClr val="tx1"/>
                </a:solidFill>
                <a:effectLst/>
                <a:latin typeface="+mn-lt"/>
                <a:ea typeface="+mn-ea"/>
                <a:cs typeface="+mn-cs"/>
              </a:rPr>
              <a:t> koji smo kreirali ranije u kodu. Kada se </a:t>
            </a:r>
            <a:r>
              <a:rPr lang="hr-HR" sz="1200" b="1" kern="1200" smtClean="0">
                <a:solidFill>
                  <a:schemeClr val="tx1"/>
                </a:solidFill>
                <a:effectLst/>
                <a:latin typeface="+mn-lt"/>
                <a:ea typeface="+mn-ea"/>
                <a:cs typeface="+mn-cs"/>
              </a:rPr>
              <a:t>element</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koji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smo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odabrali</a:t>
            </a:r>
            <a:r>
              <a:rPr lang="hr-HR" sz="1200" kern="1200" smtClean="0">
                <a:solidFill>
                  <a:schemeClr val="tx1"/>
                </a:solidFill>
                <a:effectLst/>
                <a:latin typeface="+mn-lt"/>
                <a:ea typeface="+mn-ea"/>
                <a:cs typeface="+mn-cs"/>
              </a:rPr>
              <a:t> za animaciju </a:t>
            </a:r>
            <a:r>
              <a:rPr lang="hr-HR" sz="1200" b="1" kern="1200" smtClean="0">
                <a:solidFill>
                  <a:schemeClr val="tx1"/>
                </a:solidFill>
                <a:effectLst/>
                <a:latin typeface="+mn-lt"/>
                <a:ea typeface="+mn-ea"/>
                <a:cs typeface="+mn-cs"/>
              </a:rPr>
              <a:t>učita</a:t>
            </a:r>
            <a:r>
              <a:rPr lang="hr-HR" sz="1200" kern="1200" smtClean="0">
                <a:solidFill>
                  <a:schemeClr val="tx1"/>
                </a:solidFill>
                <a:effectLst/>
                <a:latin typeface="+mn-lt"/>
                <a:ea typeface="+mn-ea"/>
                <a:cs typeface="+mn-cs"/>
              </a:rPr>
              <a:t> na stranici, </a:t>
            </a:r>
            <a:r>
              <a:rPr lang="hr-HR" sz="1200" b="1" kern="1200" smtClean="0">
                <a:solidFill>
                  <a:schemeClr val="tx1"/>
                </a:solidFill>
                <a:effectLst/>
                <a:latin typeface="+mn-lt"/>
                <a:ea typeface="+mn-ea"/>
                <a:cs typeface="+mn-cs"/>
              </a:rPr>
              <a:t>contentready</a:t>
            </a:r>
            <a:r>
              <a:rPr lang="hr-HR" sz="1200" kern="1200" smtClean="0">
                <a:solidFill>
                  <a:schemeClr val="tx1"/>
                </a:solidFill>
                <a:effectLst/>
                <a:latin typeface="+mn-lt"/>
                <a:ea typeface="+mn-ea"/>
                <a:cs typeface="+mn-cs"/>
              </a:rPr>
              <a:t> događaj </a:t>
            </a:r>
            <a:r>
              <a:rPr lang="hr-HR" sz="1200" b="1" kern="1200" smtClean="0">
                <a:solidFill>
                  <a:schemeClr val="tx1"/>
                </a:solidFill>
                <a:effectLst/>
                <a:latin typeface="+mn-lt"/>
                <a:ea typeface="+mn-ea"/>
                <a:cs typeface="+mn-cs"/>
              </a:rPr>
              <a:t>se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pokreće</a:t>
            </a:r>
            <a:r>
              <a:rPr lang="hr-HR" sz="1200" kern="1200" smtClean="0">
                <a:solidFill>
                  <a:schemeClr val="tx1"/>
                </a:solidFill>
                <a:effectLst/>
                <a:latin typeface="+mn-lt"/>
                <a:ea typeface="+mn-ea"/>
                <a:cs typeface="+mn-cs"/>
              </a:rPr>
              <a:t> i </a:t>
            </a:r>
            <a:r>
              <a:rPr lang="hr-HR" sz="1200" b="1" kern="1200" smtClean="0">
                <a:solidFill>
                  <a:schemeClr val="tx1"/>
                </a:solidFill>
                <a:effectLst/>
                <a:latin typeface="+mn-lt"/>
                <a:ea typeface="+mn-ea"/>
                <a:cs typeface="+mn-cs"/>
              </a:rPr>
              <a:t>izvodi</a:t>
            </a:r>
            <a:r>
              <a:rPr lang="hr-HR" sz="1200" kern="1200" smtClean="0">
                <a:solidFill>
                  <a:schemeClr val="tx1"/>
                </a:solidFill>
                <a:effectLst/>
                <a:latin typeface="+mn-lt"/>
                <a:ea typeface="+mn-ea"/>
                <a:cs typeface="+mn-cs"/>
              </a:rPr>
              <a:t> se </a:t>
            </a:r>
            <a:r>
              <a:rPr lang="hr-HR" sz="1200" b="1" kern="1200" smtClean="0">
                <a:solidFill>
                  <a:schemeClr val="tx1"/>
                </a:solidFill>
                <a:effectLst/>
                <a:latin typeface="+mn-lt"/>
                <a:ea typeface="+mn-ea"/>
                <a:cs typeface="+mn-cs"/>
              </a:rPr>
              <a:t>transformacija</a:t>
            </a:r>
            <a:r>
              <a:rPr lang="hr-HR" sz="1200" kern="1200" smtClean="0">
                <a:solidFill>
                  <a:schemeClr val="tx1"/>
                </a:solidFill>
                <a:effectLst/>
                <a:latin typeface="+mn-lt"/>
                <a:ea typeface="+mn-ea"/>
                <a:cs typeface="+mn-cs"/>
              </a:rPr>
              <a:t> koju smo </a:t>
            </a:r>
            <a:r>
              <a:rPr lang="hr-HR" sz="1200" b="1" kern="1200" smtClean="0">
                <a:solidFill>
                  <a:schemeClr val="tx1"/>
                </a:solidFill>
                <a:effectLst/>
                <a:latin typeface="+mn-lt"/>
                <a:ea typeface="+mn-ea"/>
                <a:cs typeface="+mn-cs"/>
              </a:rPr>
              <a:t>definirali</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ranije</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Mijenjamo</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prozirnost</a:t>
            </a:r>
            <a:r>
              <a:rPr lang="hr-HR" sz="1200" kern="1200" smtClean="0">
                <a:solidFill>
                  <a:schemeClr val="tx1"/>
                </a:solidFill>
                <a:effectLst/>
                <a:latin typeface="+mn-lt"/>
                <a:ea typeface="+mn-ea"/>
                <a:cs typeface="+mn-cs"/>
              </a:rPr>
              <a:t> </a:t>
            </a:r>
            <a:r>
              <a:rPr lang="hr-HR" sz="1200" b="1" kern="1200" smtClean="0">
                <a:solidFill>
                  <a:schemeClr val="tx1"/>
                </a:solidFill>
                <a:effectLst/>
                <a:latin typeface="+mn-lt"/>
                <a:ea typeface="+mn-ea"/>
                <a:cs typeface="+mn-cs"/>
              </a:rPr>
              <a:t>iz 0% u 100% u jednoj sekundi</a:t>
            </a:r>
            <a:r>
              <a:rPr lang="hr-HR" sz="1200" kern="1200" smtClean="0">
                <a:solidFill>
                  <a:schemeClr val="tx1"/>
                </a:solidFill>
                <a:effectLst/>
                <a:latin typeface="+mn-lt"/>
                <a:ea typeface="+mn-ea"/>
                <a:cs typeface="+mn-cs"/>
              </a:rPr>
              <a:t>. Vrijeme koje je potrebno za izvršavanje animacije nismo posebno postavljali stoga se izvršava zadano u jednoj sekundi.</a:t>
            </a:r>
          </a:p>
          <a:p>
            <a:endParaRPr lang="hr-HR"/>
          </a:p>
        </p:txBody>
      </p:sp>
      <p:sp>
        <p:nvSpPr>
          <p:cNvPr id="4" name="Slide Number Placeholder 3"/>
          <p:cNvSpPr>
            <a:spLocks noGrp="1"/>
          </p:cNvSpPr>
          <p:nvPr>
            <p:ph type="sldNum" sz="quarter" idx="10"/>
          </p:nvPr>
        </p:nvSpPr>
        <p:spPr/>
        <p:txBody>
          <a:bodyPr/>
          <a:lstStyle/>
          <a:p>
            <a:fld id="{28318031-325A-45A4-AD38-CD4E7D5B1ADF}" type="slidenum">
              <a:rPr lang="hr-HR" smtClean="0"/>
              <a:t>5</a:t>
            </a:fld>
            <a:endParaRPr lang="hr-HR"/>
          </a:p>
        </p:txBody>
      </p:sp>
    </p:spTree>
    <p:extLst>
      <p:ext uri="{BB962C8B-B14F-4D97-AF65-F5344CB8AC3E}">
        <p14:creationId xmlns:p14="http://schemas.microsoft.com/office/powerpoint/2010/main" val="66321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U ovom primjeru napraviti ćemo Fade out animaciju koja, za razliku od prošlog primjera, mijenja neprozirnost elementa od 100% do 0%. Tako će naš element u početku biti nevidljiv i zatim pomoću CSS svojstva povećati svoju vidljivost i prikazati skrivene elemente.</a:t>
            </a:r>
          </a:p>
          <a:p>
            <a:endParaRPr lang="hr-HR" sz="1200" kern="1200" smtClean="0">
              <a:solidFill>
                <a:schemeClr val="tx1"/>
              </a:solidFill>
              <a:effectLst/>
              <a:latin typeface="+mn-lt"/>
              <a:ea typeface="+mn-ea"/>
              <a:cs typeface="+mn-cs"/>
            </a:endParaRPr>
          </a:p>
          <a:p>
            <a:r>
              <a:rPr lang="hr-HR" sz="1200" kern="1200" smtClean="0">
                <a:solidFill>
                  <a:schemeClr val="tx1"/>
                </a:solidFill>
                <a:effectLst/>
                <a:latin typeface="+mn-lt"/>
                <a:ea typeface="+mn-ea"/>
                <a:cs typeface="+mn-cs"/>
              </a:rPr>
              <a:t>Ponovno započinjemo sa stvaranjem php dokumenta, naziva </a:t>
            </a:r>
            <a:r>
              <a:rPr lang="hr-HR" sz="1200" i="1" kern="1200" smtClean="0">
                <a:solidFill>
                  <a:schemeClr val="tx1"/>
                </a:solidFill>
                <a:effectLst/>
                <a:latin typeface="+mn-lt"/>
                <a:ea typeface="+mn-ea"/>
                <a:cs typeface="+mn-cs"/>
              </a:rPr>
              <a:t>anim_fadeout.php. </a:t>
            </a:r>
            <a:r>
              <a:rPr lang="hr-HR" sz="1200" kern="1200" smtClean="0">
                <a:solidFill>
                  <a:schemeClr val="tx1"/>
                </a:solidFill>
                <a:effectLst/>
                <a:latin typeface="+mn-lt"/>
                <a:ea typeface="+mn-ea"/>
                <a:cs typeface="+mn-cs"/>
              </a:rPr>
              <a:t>Svi elementi su zadani na 100% vidljivosti, stoga ovoga puta nismo morali dodavati CSS svojstva kojima bi odredili vidljivost.</a:t>
            </a:r>
          </a:p>
          <a:p>
            <a:endParaRPr lang="hr-HR" smtClean="0"/>
          </a:p>
          <a:p>
            <a:r>
              <a:rPr lang="hr-HR" sz="1200" kern="1200" smtClean="0">
                <a:solidFill>
                  <a:schemeClr val="tx1"/>
                </a:solidFill>
                <a:effectLst/>
                <a:latin typeface="+mn-lt"/>
                <a:ea typeface="+mn-ea"/>
                <a:cs typeface="+mn-cs"/>
              </a:rPr>
              <a:t>Isto tako, ponovno stvaramo JS dokument </a:t>
            </a:r>
            <a:r>
              <a:rPr lang="hr-HR" sz="1200" i="1" kern="1200" smtClean="0">
                <a:solidFill>
                  <a:schemeClr val="tx1"/>
                </a:solidFill>
                <a:effectLst/>
                <a:latin typeface="+mn-lt"/>
                <a:ea typeface="+mn-ea"/>
                <a:cs typeface="+mn-cs"/>
              </a:rPr>
              <a:t>anim_fadeout.js</a:t>
            </a:r>
            <a:r>
              <a:rPr lang="hr-HR" sz="1200" kern="1200" smtClean="0">
                <a:solidFill>
                  <a:schemeClr val="tx1"/>
                </a:solidFill>
                <a:effectLst/>
                <a:latin typeface="+mn-lt"/>
                <a:ea typeface="+mn-ea"/>
                <a:cs typeface="+mn-cs"/>
              </a:rPr>
              <a:t> dokument. Pomoću njega ćemo promijeniti neprozirnost s 100% do 0% (od 1 do 0). Ponovno smo započeli sa stvaranjem nove YUI3 instance i učitali dva modula: node i anim. Nakon učitavanja potrebnih modula stvaramo novu instancu anim modula koja prolazi u nekoliko parametara. U ovom primjeru, postavili smo neprozirnost na 0 tj. 0%. I za kraj, pretplatili smo se na contentready koji osigurava da će element biti učitan u potpunosti, te biti dostupan za korištenje prije nego što se priloženi kod pokrene</a:t>
            </a:r>
            <a:endParaRPr lang="hr-HR"/>
          </a:p>
        </p:txBody>
      </p:sp>
      <p:sp>
        <p:nvSpPr>
          <p:cNvPr id="4" name="Slide Number Placeholder 3"/>
          <p:cNvSpPr>
            <a:spLocks noGrp="1"/>
          </p:cNvSpPr>
          <p:nvPr>
            <p:ph type="sldNum" sz="quarter" idx="10"/>
          </p:nvPr>
        </p:nvSpPr>
        <p:spPr/>
        <p:txBody>
          <a:bodyPr/>
          <a:lstStyle/>
          <a:p>
            <a:fld id="{28318031-325A-45A4-AD38-CD4E7D5B1ADF}" type="slidenum">
              <a:rPr lang="hr-HR" smtClean="0"/>
              <a:t>7</a:t>
            </a:fld>
            <a:endParaRPr lang="hr-HR"/>
          </a:p>
        </p:txBody>
      </p:sp>
    </p:spTree>
    <p:extLst>
      <p:ext uri="{BB962C8B-B14F-4D97-AF65-F5344CB8AC3E}">
        <p14:creationId xmlns:p14="http://schemas.microsoft.com/office/powerpoint/2010/main" val="236126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Sljedeća animacija koju ćemo primijeniti je promjena boje jednog elementa. Naš element DIV će promijeniti boju pozadine  od plave do zelene. </a:t>
            </a:r>
          </a:p>
          <a:p>
            <a:endParaRPr lang="hr-HR"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Potrebno je stvoriti div sa određenom bojom pozadine, u ovom slučaju je to plava. Zatim stvaramo JS datoteku unutar </a:t>
            </a:r>
            <a:r>
              <a:rPr lang="hr-HR" sz="1200" i="1" kern="1200" smtClean="0">
                <a:solidFill>
                  <a:schemeClr val="tx1"/>
                </a:solidFill>
                <a:effectLst/>
                <a:latin typeface="+mn-lt"/>
                <a:ea typeface="+mn-ea"/>
                <a:cs typeface="+mn-cs"/>
              </a:rPr>
              <a:t>anim_color.js</a:t>
            </a:r>
            <a:r>
              <a:rPr lang="hr-HR" sz="1200" kern="1200" smtClean="0">
                <a:solidFill>
                  <a:schemeClr val="tx1"/>
                </a:solidFill>
                <a:effectLst/>
                <a:latin typeface="+mn-lt"/>
                <a:ea typeface="+mn-ea"/>
                <a:cs typeface="+mn-cs"/>
              </a:rPr>
              <a:t> koje ćemo postaviti kod animacije za postavljanje nove boje našeg DIV-a.</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Stvaramo novi anim element na osnovi našeg div-a. ID diva-a sadrži atribute sa svojstvima. Mi smo postavili novu backgroundColor u zelenu boju. Na kraju, nalazi se animacija koja se pokreće nakon što se div učita kroz contentready događaj. Boja elementa se zatim mijenja of početne plave do zelene koju smo mi postavili u zadano vrijeme od jedne sekunde.</a:t>
            </a:r>
          </a:p>
          <a:p>
            <a:endParaRPr lang="hr-HR"/>
          </a:p>
        </p:txBody>
      </p:sp>
      <p:sp>
        <p:nvSpPr>
          <p:cNvPr id="4" name="Slide Number Placeholder 3"/>
          <p:cNvSpPr>
            <a:spLocks noGrp="1"/>
          </p:cNvSpPr>
          <p:nvPr>
            <p:ph type="sldNum" sz="quarter" idx="10"/>
          </p:nvPr>
        </p:nvSpPr>
        <p:spPr/>
        <p:txBody>
          <a:bodyPr/>
          <a:lstStyle/>
          <a:p>
            <a:fld id="{28318031-325A-45A4-AD38-CD4E7D5B1ADF}" type="slidenum">
              <a:rPr lang="hr-HR" smtClean="0"/>
              <a:t>9</a:t>
            </a:fld>
            <a:endParaRPr lang="hr-HR"/>
          </a:p>
        </p:txBody>
      </p:sp>
    </p:spTree>
    <p:extLst>
      <p:ext uri="{BB962C8B-B14F-4D97-AF65-F5344CB8AC3E}">
        <p14:creationId xmlns:p14="http://schemas.microsoft.com/office/powerpoint/2010/main" val="216397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Jedan od načina za micanje elemenata iz jedne pozicije u drugu pomoću animacija je uz zakrivljenu putanju. Krivulja ovisi u X i Y koordinatama koje će element pratiti.</a:t>
            </a:r>
          </a:p>
          <a:p>
            <a:endParaRPr lang="hr-HR" smtClean="0"/>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Unutar naše JS datoteke, započinjemo sa stvaranjem novog anim objekta, koji se temelji na našem div elementu koristeći njegov ID. Zatim, pretplaćujemo se na contentready funkciju i dodajemo svoj kod za animaciju.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smtClean="0">
                <a:solidFill>
                  <a:schemeClr val="tx1"/>
                </a:solidFill>
                <a:effectLst/>
                <a:latin typeface="+mn-lt"/>
                <a:ea typeface="+mn-ea"/>
                <a:cs typeface="+mn-cs"/>
              </a:rPr>
              <a:t>Prvo povraćamo trenutne X i Y coordinate objekta kako bi mogli znati stratnu poziciju za animaciju. Zatim uzimamo SET metodu da bi dodali TO svojstva koja ćemo postaviti kao krivulju. X i Y koordinate ćemo opisati onako kako želimo da se nas objekt kreće. Nakon što je nas DIV učitani kod za animaciju se pokrene, YUI animacija će naš objekt pomaknuti prema X i Y koordinatama koje smo mi postavili. </a:t>
            </a:r>
          </a:p>
          <a:p>
            <a:endParaRPr lang="hr-HR"/>
          </a:p>
        </p:txBody>
      </p:sp>
      <p:sp>
        <p:nvSpPr>
          <p:cNvPr id="4" name="Slide Number Placeholder 3"/>
          <p:cNvSpPr>
            <a:spLocks noGrp="1"/>
          </p:cNvSpPr>
          <p:nvPr>
            <p:ph type="sldNum" sz="quarter" idx="10"/>
          </p:nvPr>
        </p:nvSpPr>
        <p:spPr/>
        <p:txBody>
          <a:bodyPr/>
          <a:lstStyle/>
          <a:p>
            <a:fld id="{28318031-325A-45A4-AD38-CD4E7D5B1ADF}" type="slidenum">
              <a:rPr lang="hr-HR" smtClean="0"/>
              <a:t>11</a:t>
            </a:fld>
            <a:endParaRPr lang="hr-HR"/>
          </a:p>
        </p:txBody>
      </p:sp>
    </p:spTree>
    <p:extLst>
      <p:ext uri="{BB962C8B-B14F-4D97-AF65-F5344CB8AC3E}">
        <p14:creationId xmlns:p14="http://schemas.microsoft.com/office/powerpoint/2010/main" val="415440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smtClean="0">
                <a:solidFill>
                  <a:schemeClr val="tx1"/>
                </a:solidFill>
                <a:effectLst/>
                <a:latin typeface="+mn-lt"/>
                <a:ea typeface="+mn-ea"/>
                <a:cs typeface="+mn-cs"/>
              </a:rPr>
              <a:t>Kao što već znamo element možemo pomjerati i prema ravnoj liniji. U ovom primjeru element ćemo pomjeriti 200 pixela u desno.</a:t>
            </a:r>
          </a:p>
          <a:p>
            <a:r>
              <a:rPr lang="hr-HR" sz="1200" kern="1200" smtClean="0">
                <a:solidFill>
                  <a:schemeClr val="tx1"/>
                </a:solidFill>
                <a:effectLst/>
                <a:latin typeface="+mn-lt"/>
                <a:ea typeface="+mn-ea"/>
                <a:cs typeface="+mn-cs"/>
              </a:rPr>
              <a:t>Započinjemo stvaranjem </a:t>
            </a:r>
            <a:r>
              <a:rPr lang="hr-HR" sz="1200" i="1" kern="1200" smtClean="0">
                <a:solidFill>
                  <a:schemeClr val="tx1"/>
                </a:solidFill>
                <a:effectLst/>
                <a:latin typeface="+mn-lt"/>
                <a:ea typeface="+mn-ea"/>
                <a:cs typeface="+mn-cs"/>
              </a:rPr>
              <a:t>anim_straight.php</a:t>
            </a:r>
            <a:r>
              <a:rPr lang="hr-HR" sz="1200" kern="1200" smtClean="0">
                <a:solidFill>
                  <a:schemeClr val="tx1"/>
                </a:solidFill>
                <a:effectLst/>
                <a:latin typeface="+mn-lt"/>
                <a:ea typeface="+mn-ea"/>
                <a:cs typeface="+mn-cs"/>
              </a:rPr>
              <a:t> datoteke.</a:t>
            </a:r>
          </a:p>
          <a:p>
            <a:endParaRPr lang="hr-HR" smtClean="0"/>
          </a:p>
          <a:p>
            <a:r>
              <a:rPr lang="pt-BR" smtClean="0"/>
              <a:t>Kao i do sada, kreiramo DIV element koji ćemo micati.</a:t>
            </a:r>
            <a:endParaRPr lang="hr-HR" smtClean="0"/>
          </a:p>
          <a:p>
            <a:endParaRPr lang="hr-HR" smtClean="0"/>
          </a:p>
          <a:p>
            <a:r>
              <a:rPr lang="hr-HR" smtClean="0"/>
              <a:t>Stvaramo anim_straight.js dokument.  Pretplaćujemo se na contentready događaj i dodajemo kod koji će se pokrenuti kada naš div bude u potpunosti učitan u pregledniku. </a:t>
            </a:r>
          </a:p>
          <a:p>
            <a:endParaRPr lang="hr-HR" smtClean="0"/>
          </a:p>
          <a:p>
            <a:r>
              <a:rPr lang="hr-HR" smtClean="0"/>
              <a:t>Prvo dohvaćamo trenutne X i Y koordinate div-a kako bi znali gdje će kretnja započeti. Zatim pozivamo SET metodu našeg ANIM objekta koji omogućava nama da postavimo svojstva novih koordinata. Pomaknuti ćemo div u desno za 200 px, stoga smo dodali razmak na njegovu trenutnu X koordinatu i ostaviti Y koordinatu nepromijenjenu, iz razloga što ne želimo micati naš objekt gore ili dolje.</a:t>
            </a:r>
            <a:endParaRPr lang="hr-HR"/>
          </a:p>
        </p:txBody>
      </p:sp>
      <p:sp>
        <p:nvSpPr>
          <p:cNvPr id="4" name="Slide Number Placeholder 3"/>
          <p:cNvSpPr>
            <a:spLocks noGrp="1"/>
          </p:cNvSpPr>
          <p:nvPr>
            <p:ph type="sldNum" sz="quarter" idx="10"/>
          </p:nvPr>
        </p:nvSpPr>
        <p:spPr/>
        <p:txBody>
          <a:bodyPr/>
          <a:lstStyle/>
          <a:p>
            <a:fld id="{28318031-325A-45A4-AD38-CD4E7D5B1ADF}" type="slidenum">
              <a:rPr lang="hr-HR" smtClean="0"/>
              <a:t>13</a:t>
            </a:fld>
            <a:endParaRPr lang="hr-HR"/>
          </a:p>
        </p:txBody>
      </p:sp>
    </p:spTree>
    <p:extLst>
      <p:ext uri="{BB962C8B-B14F-4D97-AF65-F5344CB8AC3E}">
        <p14:creationId xmlns:p14="http://schemas.microsoft.com/office/powerpoint/2010/main" val="31863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323223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56348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447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775082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5951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522931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414357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382967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77D702-17F8-4BDF-B32D-5ABBB2A553FC}"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31302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77D702-17F8-4BDF-B32D-5ABBB2A553FC}"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161992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77D702-17F8-4BDF-B32D-5ABBB2A553FC}" type="datetimeFigureOut">
              <a:rPr lang="en-GB" smtClean="0"/>
              <a:t>12/08/2016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340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77D702-17F8-4BDF-B32D-5ABBB2A553FC}" type="datetimeFigureOut">
              <a:rPr lang="en-GB" smtClean="0"/>
              <a:t>12/08/2016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24578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77D702-17F8-4BDF-B32D-5ABBB2A553FC}" type="datetimeFigureOut">
              <a:rPr lang="en-GB" smtClean="0"/>
              <a:t>12/08/2016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71536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7D702-17F8-4BDF-B32D-5ABBB2A553FC}" type="datetimeFigureOut">
              <a:rPr lang="en-GB" smtClean="0"/>
              <a:t>12/08/2016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05779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77D702-17F8-4BDF-B32D-5ABBB2A553FC}" type="datetimeFigureOut">
              <a:rPr lang="en-GB" smtClean="0"/>
              <a:t>12/08/2016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52530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77D702-17F8-4BDF-B32D-5ABBB2A553FC}" type="datetimeFigureOut">
              <a:rPr lang="en-GB" smtClean="0"/>
              <a:t>12/08/2016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BF13E1-B7B1-4D8D-96FB-0076A4865071}" type="slidenum">
              <a:rPr lang="en-GB" smtClean="0"/>
              <a:t>‹#›</a:t>
            </a:fld>
            <a:endParaRPr lang="en-GB"/>
          </a:p>
        </p:txBody>
      </p:sp>
    </p:spTree>
    <p:extLst>
      <p:ext uri="{BB962C8B-B14F-4D97-AF65-F5344CB8AC3E}">
        <p14:creationId xmlns:p14="http://schemas.microsoft.com/office/powerpoint/2010/main" val="285014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77D702-17F8-4BDF-B32D-5ABBB2A553FC}" type="datetimeFigureOut">
              <a:rPr lang="en-GB" smtClean="0"/>
              <a:t>12/08/2016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DBF13E1-B7B1-4D8D-96FB-0076A4865071}" type="slidenum">
              <a:rPr lang="en-GB" smtClean="0"/>
              <a:t>‹#›</a:t>
            </a:fld>
            <a:endParaRPr lang="en-GB"/>
          </a:p>
        </p:txBody>
      </p:sp>
    </p:spTree>
    <p:extLst>
      <p:ext uri="{BB962C8B-B14F-4D97-AF65-F5344CB8AC3E}">
        <p14:creationId xmlns:p14="http://schemas.microsoft.com/office/powerpoint/2010/main" val="21820799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sz="3600" smtClean="0"/>
              <a:t>Modul animacije za LMS</a:t>
            </a:r>
            <a:endParaRPr lang="en-GB" sz="3600" dirty="0"/>
          </a:p>
        </p:txBody>
      </p:sp>
      <p:sp>
        <p:nvSpPr>
          <p:cNvPr id="3" name="Subtitle 2"/>
          <p:cNvSpPr>
            <a:spLocks noGrp="1"/>
          </p:cNvSpPr>
          <p:nvPr>
            <p:ph type="subTitle" idx="1"/>
          </p:nvPr>
        </p:nvSpPr>
        <p:spPr/>
        <p:txBody>
          <a:bodyPr>
            <a:noAutofit/>
          </a:bodyPr>
          <a:lstStyle/>
          <a:p>
            <a:pPr algn="r"/>
            <a:endParaRPr lang="en-GB" dirty="0">
              <a:solidFill>
                <a:schemeClr val="tx1"/>
              </a:solidFill>
            </a:endParaRPr>
          </a:p>
        </p:txBody>
      </p:sp>
    </p:spTree>
    <p:extLst>
      <p:ext uri="{BB962C8B-B14F-4D97-AF65-F5344CB8AC3E}">
        <p14:creationId xmlns:p14="http://schemas.microsoft.com/office/powerpoint/2010/main" val="2222813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t="3823" b="53245"/>
          <a:stretch/>
        </p:blipFill>
        <p:spPr bwMode="auto">
          <a:xfrm>
            <a:off x="677334" y="1661400"/>
            <a:ext cx="8596668" cy="228195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t="4411" b="54715"/>
          <a:stretch/>
        </p:blipFill>
        <p:spPr bwMode="auto">
          <a:xfrm>
            <a:off x="677334" y="1674297"/>
            <a:ext cx="8596668" cy="22690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77334" y="340600"/>
            <a:ext cx="8596668" cy="1320800"/>
          </a:xfrm>
        </p:spPr>
        <p:txBody>
          <a:bodyPr/>
          <a:lstStyle/>
          <a:p>
            <a:r>
              <a:rPr lang="hr-HR"/>
              <a:t>Izrada animacija za LMS - color</a:t>
            </a:r>
            <a:endParaRPr lang="en-GB" dirty="0"/>
          </a:p>
        </p:txBody>
      </p:sp>
      <p:pic>
        <p:nvPicPr>
          <p:cNvPr id="4" name="Picture 3"/>
          <p:cNvPicPr>
            <a:picLocks noChangeAspect="1"/>
          </p:cNvPicPr>
          <p:nvPr/>
        </p:nvPicPr>
        <p:blipFill>
          <a:blip r:embed="rId4"/>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sp>
        <p:nvSpPr>
          <p:cNvPr id="7" name="TextBox 6"/>
          <p:cNvSpPr txBox="1"/>
          <p:nvPr/>
        </p:nvSpPr>
        <p:spPr>
          <a:xfrm>
            <a:off x="3306888" y="5280222"/>
            <a:ext cx="3337560" cy="307777"/>
          </a:xfrm>
          <a:prstGeom prst="rect">
            <a:avLst/>
          </a:prstGeom>
          <a:noFill/>
        </p:spPr>
        <p:txBody>
          <a:bodyPr wrap="square" rtlCol="0">
            <a:spAutoFit/>
          </a:bodyPr>
          <a:lstStyle/>
          <a:p>
            <a:pPr algn="ctr"/>
            <a:r>
              <a:rPr lang="hr-HR" sz="1400" smtClean="0">
                <a:solidFill>
                  <a:schemeClr val="accent2">
                    <a:lumMod val="75000"/>
                  </a:schemeClr>
                </a:solidFill>
              </a:rPr>
              <a:t>Animacija </a:t>
            </a:r>
            <a:r>
              <a:rPr lang="hr-HR" sz="1400" i="1" smtClean="0">
                <a:solidFill>
                  <a:schemeClr val="accent2">
                    <a:lumMod val="75000"/>
                  </a:schemeClr>
                </a:solidFill>
              </a:rPr>
              <a:t>color </a:t>
            </a:r>
            <a:r>
              <a:rPr lang="hr-HR" sz="1400" smtClean="0">
                <a:solidFill>
                  <a:schemeClr val="accent2">
                    <a:lumMod val="75000"/>
                  </a:schemeClr>
                </a:solidFill>
              </a:rPr>
              <a:t>u pregledniku</a:t>
            </a:r>
            <a:endParaRPr lang="hr-HR" sz="1400">
              <a:solidFill>
                <a:schemeClr val="accent2">
                  <a:lumMod val="75000"/>
                </a:schemeClr>
              </a:solidFill>
            </a:endParaRPr>
          </a:p>
        </p:txBody>
      </p:sp>
    </p:spTree>
    <p:extLst>
      <p:ext uri="{BB962C8B-B14F-4D97-AF65-F5344CB8AC3E}">
        <p14:creationId xmlns:p14="http://schemas.microsoft.com/office/powerpoint/2010/main" val="263192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Izrada animacija za LMS </a:t>
            </a:r>
            <a:r>
              <a:rPr lang="hr-HR"/>
              <a:t>- </a:t>
            </a:r>
            <a:r>
              <a:rPr lang="hr-HR" smtClean="0"/>
              <a:t>curved</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6" name="TextBox 5"/>
          <p:cNvSpPr txBox="1"/>
          <p:nvPr/>
        </p:nvSpPr>
        <p:spPr>
          <a:xfrm>
            <a:off x="3306888" y="4435672"/>
            <a:ext cx="3337560" cy="307777"/>
          </a:xfrm>
          <a:prstGeom prst="rect">
            <a:avLst/>
          </a:prstGeom>
          <a:noFill/>
        </p:spPr>
        <p:txBody>
          <a:bodyPr wrap="square" rtlCol="0">
            <a:spAutoFit/>
          </a:bodyPr>
          <a:lstStyle/>
          <a:p>
            <a:pPr algn="ctr"/>
            <a:r>
              <a:rPr lang="hr-HR" sz="1400" i="1" smtClean="0">
                <a:solidFill>
                  <a:schemeClr val="accent2">
                    <a:lumMod val="75000"/>
                  </a:schemeClr>
                </a:solidFill>
              </a:rPr>
              <a:t>anim_curved.php</a:t>
            </a:r>
            <a:r>
              <a:rPr lang="hr-HR" sz="1400" smtClean="0">
                <a:solidFill>
                  <a:schemeClr val="accent2">
                    <a:lumMod val="75000"/>
                  </a:schemeClr>
                </a:solidFill>
              </a:rPr>
              <a:t> dokument</a:t>
            </a:r>
            <a:endParaRPr lang="hr-HR" sz="1400" i="1">
              <a:solidFill>
                <a:schemeClr val="accent2">
                  <a:lumMod val="75000"/>
                </a:schemeClr>
              </a:solidFill>
            </a:endParaRPr>
          </a:p>
        </p:txBody>
      </p:sp>
      <p:pic>
        <p:nvPicPr>
          <p:cNvPr id="7" name="Picture 6"/>
          <p:cNvPicPr/>
          <p:nvPr/>
        </p:nvPicPr>
        <p:blipFill rotWithShape="1">
          <a:blip r:embed="rId5">
            <a:extLst>
              <a:ext uri="{28A0092B-C50C-407E-A947-70E740481C1C}">
                <a14:useLocalDpi xmlns:a14="http://schemas.microsoft.com/office/drawing/2010/main" val="0"/>
              </a:ext>
            </a:extLst>
          </a:blip>
          <a:srcRect l="827"/>
          <a:stretch/>
        </p:blipFill>
        <p:spPr bwMode="auto">
          <a:xfrm>
            <a:off x="677334" y="1661400"/>
            <a:ext cx="8596668" cy="270105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a:extLst>
              <a:ext uri="{28A0092B-C50C-407E-A947-70E740481C1C}">
                <a14:useLocalDpi xmlns:a14="http://schemas.microsoft.com/office/drawing/2010/main" val="0"/>
              </a:ext>
            </a:extLst>
          </a:blip>
          <a:srcRect l="1096"/>
          <a:stretch/>
        </p:blipFill>
        <p:spPr bwMode="auto">
          <a:xfrm>
            <a:off x="2828098" y="1697249"/>
            <a:ext cx="4295140" cy="3286125"/>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3306888" y="5048017"/>
            <a:ext cx="3337560" cy="307777"/>
          </a:xfrm>
          <a:prstGeom prst="rect">
            <a:avLst/>
          </a:prstGeom>
          <a:noFill/>
        </p:spPr>
        <p:txBody>
          <a:bodyPr wrap="square" rtlCol="0">
            <a:spAutoFit/>
          </a:bodyPr>
          <a:lstStyle/>
          <a:p>
            <a:pPr algn="ctr"/>
            <a:r>
              <a:rPr lang="hr-HR" sz="1400" i="1" smtClean="0">
                <a:solidFill>
                  <a:schemeClr val="accent2">
                    <a:lumMod val="75000"/>
                  </a:schemeClr>
                </a:solidFill>
              </a:rPr>
              <a:t>anim_curved.php</a:t>
            </a:r>
            <a:r>
              <a:rPr lang="hr-HR" sz="1400" smtClean="0">
                <a:solidFill>
                  <a:schemeClr val="accent2">
                    <a:lumMod val="75000"/>
                  </a:schemeClr>
                </a:solidFill>
              </a:rPr>
              <a:t> dokument</a:t>
            </a:r>
            <a:endParaRPr lang="hr-HR" sz="1400" i="1">
              <a:solidFill>
                <a:schemeClr val="accent2">
                  <a:lumMod val="75000"/>
                </a:schemeClr>
              </a:solidFill>
            </a:endParaRPr>
          </a:p>
        </p:txBody>
      </p:sp>
      <p:sp>
        <p:nvSpPr>
          <p:cNvPr id="13" name="Rectangle 12"/>
          <p:cNvSpPr/>
          <p:nvPr/>
        </p:nvSpPr>
        <p:spPr>
          <a:xfrm>
            <a:off x="3176588" y="2247900"/>
            <a:ext cx="2276475" cy="357188"/>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14" name="Rectangle 13"/>
          <p:cNvSpPr/>
          <p:nvPr/>
        </p:nvSpPr>
        <p:spPr>
          <a:xfrm>
            <a:off x="2781300" y="4022030"/>
            <a:ext cx="3863148" cy="961344"/>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r-HR"/>
          </a:p>
        </p:txBody>
      </p:sp>
      <p:sp>
        <p:nvSpPr>
          <p:cNvPr id="15" name="Rectangle 14"/>
          <p:cNvSpPr/>
          <p:nvPr/>
        </p:nvSpPr>
        <p:spPr>
          <a:xfrm>
            <a:off x="3176588" y="1873250"/>
            <a:ext cx="3946650" cy="37465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16" name="Rectangle 15"/>
          <p:cNvSpPr/>
          <p:nvPr/>
        </p:nvSpPr>
        <p:spPr>
          <a:xfrm>
            <a:off x="3176588" y="2605088"/>
            <a:ext cx="2963862" cy="14169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92682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500"/>
                                        <p:tgtEl>
                                          <p:spTgt spid="14"/>
                                        </p:tgtEl>
                                      </p:cBhvr>
                                    </p:animEffect>
                                  </p:childTnLst>
                                </p:cTn>
                              </p:par>
                              <p:par>
                                <p:cTn id="21" presetID="21" presetClass="exit" presetSubtype="1" fill="hold" grpId="1" nodeType="withEffect">
                                  <p:stCondLst>
                                    <p:cond delay="0"/>
                                  </p:stCondLst>
                                  <p:childTnLst>
                                    <p:animEffect transition="out" filter="wheel(1)">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500"/>
                                        <p:tgtEl>
                                          <p:spTgt spid="15"/>
                                        </p:tgtEl>
                                      </p:cBhvr>
                                    </p:animEffect>
                                  </p:childTnLst>
                                </p:cTn>
                              </p:par>
                              <p:par>
                                <p:cTn id="29" presetID="21" presetClass="exit" presetSubtype="1" fill="hold" grpId="1" nodeType="withEffect">
                                  <p:stCondLst>
                                    <p:cond delay="0"/>
                                  </p:stCondLst>
                                  <p:childTnLst>
                                    <p:animEffect transition="out" filter="wheel(1)">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500"/>
                                        <p:tgtEl>
                                          <p:spTgt spid="16"/>
                                        </p:tgtEl>
                                      </p:cBhvr>
                                    </p:animEffect>
                                  </p:childTnLst>
                                </p:cTn>
                              </p:par>
                              <p:par>
                                <p:cTn id="37" presetID="21" presetClass="exit" presetSubtype="1" fill="hold" grpId="1" nodeType="withEffect">
                                  <p:stCondLst>
                                    <p:cond delay="0"/>
                                  </p:stCondLst>
                                  <p:childTnLst>
                                    <p:animEffect transition="out" filter="wheel(1)">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P spid="14" grpId="0" animBg="1"/>
      <p:bldP spid="14" grpId="1" animBg="1"/>
      <p:bldP spid="15" grpId="0" animBg="1"/>
      <p:bldP spid="15" grpId="1"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Izrada animacija za LMS - curved</a:t>
            </a:r>
            <a:endParaRPr lang="en-GB" dirty="0"/>
          </a:p>
        </p:txBody>
      </p:sp>
      <p:pic>
        <p:nvPicPr>
          <p:cNvPr id="4" name="Picture 3"/>
          <p:cNvPicPr>
            <a:picLocks noChangeAspect="1"/>
          </p:cNvPicPr>
          <p:nvPr/>
        </p:nvPicPr>
        <p:blipFill>
          <a:blip r:embed="rId2"/>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sp>
        <p:nvSpPr>
          <p:cNvPr id="6" name="TextBox 5"/>
          <p:cNvSpPr txBox="1"/>
          <p:nvPr/>
        </p:nvSpPr>
        <p:spPr>
          <a:xfrm>
            <a:off x="3306888" y="5280222"/>
            <a:ext cx="3337560" cy="307777"/>
          </a:xfrm>
          <a:prstGeom prst="rect">
            <a:avLst/>
          </a:prstGeom>
          <a:noFill/>
        </p:spPr>
        <p:txBody>
          <a:bodyPr wrap="square" rtlCol="0">
            <a:spAutoFit/>
          </a:bodyPr>
          <a:lstStyle/>
          <a:p>
            <a:pPr algn="ctr"/>
            <a:r>
              <a:rPr lang="hr-HR" sz="1400" smtClean="0">
                <a:solidFill>
                  <a:schemeClr val="accent2">
                    <a:lumMod val="75000"/>
                  </a:schemeClr>
                </a:solidFill>
              </a:rPr>
              <a:t>Animacija </a:t>
            </a:r>
            <a:r>
              <a:rPr lang="hr-HR" sz="1400" i="1" smtClean="0">
                <a:solidFill>
                  <a:schemeClr val="accent2">
                    <a:lumMod val="75000"/>
                  </a:schemeClr>
                </a:solidFill>
              </a:rPr>
              <a:t>curved </a:t>
            </a:r>
            <a:r>
              <a:rPr lang="hr-HR" sz="1400" smtClean="0">
                <a:solidFill>
                  <a:schemeClr val="accent2">
                    <a:lumMod val="75000"/>
                  </a:schemeClr>
                </a:solidFill>
              </a:rPr>
              <a:t>u pregledniku</a:t>
            </a:r>
            <a:endParaRPr lang="hr-HR" sz="1400">
              <a:solidFill>
                <a:schemeClr val="accent2">
                  <a:lumMod val="75000"/>
                </a:schemeClr>
              </a:solidFill>
            </a:endParaRPr>
          </a:p>
        </p:txBody>
      </p:sp>
      <p:pic>
        <p:nvPicPr>
          <p:cNvPr id="7" name="Picture 6"/>
          <p:cNvPicPr/>
          <p:nvPr/>
        </p:nvPicPr>
        <p:blipFill rotWithShape="1">
          <a:blip r:embed="rId4"/>
          <a:srcRect t="3823" b="40012"/>
          <a:stretch/>
        </p:blipFill>
        <p:spPr bwMode="auto">
          <a:xfrm>
            <a:off x="677334" y="1661400"/>
            <a:ext cx="8596668" cy="25296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t="3529" b="40306"/>
          <a:stretch/>
        </p:blipFill>
        <p:spPr bwMode="auto">
          <a:xfrm>
            <a:off x="677334" y="1661399"/>
            <a:ext cx="8596668" cy="25296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23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Izrada animacija za LMS </a:t>
            </a:r>
            <a:r>
              <a:rPr lang="hr-HR"/>
              <a:t>- </a:t>
            </a:r>
            <a:r>
              <a:rPr lang="hr-HR" smtClean="0"/>
              <a:t>straight</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6" name="TextBox 5"/>
          <p:cNvSpPr txBox="1"/>
          <p:nvPr/>
        </p:nvSpPr>
        <p:spPr>
          <a:xfrm>
            <a:off x="3306888" y="4365822"/>
            <a:ext cx="3337560" cy="307777"/>
          </a:xfrm>
          <a:prstGeom prst="rect">
            <a:avLst/>
          </a:prstGeom>
          <a:noFill/>
        </p:spPr>
        <p:txBody>
          <a:bodyPr wrap="square" rtlCol="0">
            <a:spAutoFit/>
          </a:bodyPr>
          <a:lstStyle/>
          <a:p>
            <a:pPr algn="ctr"/>
            <a:r>
              <a:rPr lang="hr-HR" sz="1400" i="1" smtClean="0">
                <a:solidFill>
                  <a:schemeClr val="accent2">
                    <a:lumMod val="75000"/>
                  </a:schemeClr>
                </a:solidFill>
              </a:rPr>
              <a:t>anim_straight.php </a:t>
            </a:r>
            <a:r>
              <a:rPr lang="hr-HR" sz="1400" smtClean="0">
                <a:solidFill>
                  <a:schemeClr val="accent2">
                    <a:lumMod val="75000"/>
                  </a:schemeClr>
                </a:solidFill>
              </a:rPr>
              <a:t>dokument</a:t>
            </a:r>
            <a:endParaRPr lang="hr-HR" sz="1400">
              <a:solidFill>
                <a:schemeClr val="accent2">
                  <a:lumMod val="75000"/>
                </a:schemeClr>
              </a:solidFill>
            </a:endParaRPr>
          </a:p>
        </p:txBody>
      </p:sp>
      <p:pic>
        <p:nvPicPr>
          <p:cNvPr id="7" name="Content Placeholder 6"/>
          <p:cNvPicPr>
            <a:picLocks noGrp="1"/>
          </p:cNvPicPr>
          <p:nvPr>
            <p:ph idx="1"/>
          </p:nvPr>
        </p:nvPicPr>
        <p:blipFill>
          <a:blip r:embed="rId5">
            <a:extLst>
              <a:ext uri="{28A0092B-C50C-407E-A947-70E740481C1C}">
                <a14:useLocalDpi xmlns:a14="http://schemas.microsoft.com/office/drawing/2010/main" val="0"/>
              </a:ext>
            </a:extLst>
          </a:blip>
          <a:stretch>
            <a:fillRect/>
          </a:stretch>
        </p:blipFill>
        <p:spPr>
          <a:xfrm>
            <a:off x="677334" y="1661400"/>
            <a:ext cx="8085666" cy="2543530"/>
          </a:xfrm>
          <a:prstGeom prst="rect">
            <a:avLst/>
          </a:prstGeom>
        </p:spPr>
      </p:pic>
      <p:sp>
        <p:nvSpPr>
          <p:cNvPr id="8" name="TextBox 7"/>
          <p:cNvSpPr txBox="1"/>
          <p:nvPr/>
        </p:nvSpPr>
        <p:spPr>
          <a:xfrm>
            <a:off x="3306888" y="4895815"/>
            <a:ext cx="3337560" cy="307777"/>
          </a:xfrm>
          <a:prstGeom prst="rect">
            <a:avLst/>
          </a:prstGeom>
          <a:noFill/>
        </p:spPr>
        <p:txBody>
          <a:bodyPr wrap="square" rtlCol="0">
            <a:spAutoFit/>
          </a:bodyPr>
          <a:lstStyle/>
          <a:p>
            <a:pPr algn="ctr"/>
            <a:r>
              <a:rPr lang="hr-HR" sz="1400" i="1" smtClean="0">
                <a:solidFill>
                  <a:schemeClr val="accent2">
                    <a:lumMod val="75000"/>
                  </a:schemeClr>
                </a:solidFill>
              </a:rPr>
              <a:t>anim_straight.js </a:t>
            </a:r>
            <a:r>
              <a:rPr lang="hr-HR" sz="1400" smtClean="0">
                <a:solidFill>
                  <a:schemeClr val="accent2">
                    <a:lumMod val="75000"/>
                  </a:schemeClr>
                </a:solidFill>
              </a:rPr>
              <a:t>dokument</a:t>
            </a:r>
            <a:endParaRPr lang="hr-HR" sz="1400">
              <a:solidFill>
                <a:schemeClr val="accent2">
                  <a:lumMod val="75000"/>
                </a:schemeClr>
              </a:solidFill>
            </a:endParaRPr>
          </a:p>
        </p:txBody>
      </p:sp>
      <p:pic>
        <p:nvPicPr>
          <p:cNvPr id="9" name="Picture 8"/>
          <p:cNvPicPr/>
          <p:nvPr/>
        </p:nvPicPr>
        <p:blipFill rotWithShape="1">
          <a:blip r:embed="rId6">
            <a:extLst>
              <a:ext uri="{28A0092B-C50C-407E-A947-70E740481C1C}">
                <a14:useLocalDpi xmlns:a14="http://schemas.microsoft.com/office/drawing/2010/main" val="0"/>
              </a:ext>
            </a:extLst>
          </a:blip>
          <a:srcRect l="552" t="2552" r="-1" b="1"/>
          <a:stretch/>
        </p:blipFill>
        <p:spPr bwMode="auto">
          <a:xfrm>
            <a:off x="2235528" y="1888140"/>
            <a:ext cx="5862830" cy="2785459"/>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3073400" y="2425727"/>
            <a:ext cx="3695700" cy="556473"/>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12" name="Rectangle 11"/>
          <p:cNvSpPr/>
          <p:nvPr/>
        </p:nvSpPr>
        <p:spPr>
          <a:xfrm>
            <a:off x="3073400" y="3263497"/>
            <a:ext cx="5024958" cy="55647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hr-HR"/>
          </a:p>
        </p:txBody>
      </p:sp>
      <p:sp>
        <p:nvSpPr>
          <p:cNvPr id="13" name="Rectangle 12"/>
          <p:cNvSpPr/>
          <p:nvPr/>
        </p:nvSpPr>
        <p:spPr>
          <a:xfrm>
            <a:off x="3073400" y="3819970"/>
            <a:ext cx="5024958" cy="5458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07953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xit" presetSubtype="4" fill="hold" grpId="1" nodeType="withEffect">
                                  <p:stCondLst>
                                    <p:cond delay="0"/>
                                  </p:stCondLst>
                                  <p:childTnLst>
                                    <p:animEffect transition="out" filter="wipe(down)">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xit" presetSubtype="4" fill="hold" grpId="1" nodeType="withEffect">
                                  <p:stCondLst>
                                    <p:cond delay="0"/>
                                  </p:stCondLst>
                                  <p:childTnLst>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0" grpId="1" animBg="1"/>
      <p:bldP spid="12" grpId="0" animBg="1"/>
      <p:bldP spid="12" grpId="1"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Izrada animacija za LMS - straight</a:t>
            </a:r>
            <a:endParaRPr lang="en-GB" dirty="0"/>
          </a:p>
        </p:txBody>
      </p:sp>
      <p:pic>
        <p:nvPicPr>
          <p:cNvPr id="4" name="Picture 3"/>
          <p:cNvPicPr>
            <a:picLocks noChangeAspect="1"/>
          </p:cNvPicPr>
          <p:nvPr/>
        </p:nvPicPr>
        <p:blipFill>
          <a:blip r:embed="rId2"/>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sp>
        <p:nvSpPr>
          <p:cNvPr id="6" name="TextBox 5"/>
          <p:cNvSpPr txBox="1"/>
          <p:nvPr/>
        </p:nvSpPr>
        <p:spPr>
          <a:xfrm>
            <a:off x="3306888" y="5280222"/>
            <a:ext cx="3337560" cy="307777"/>
          </a:xfrm>
          <a:prstGeom prst="rect">
            <a:avLst/>
          </a:prstGeom>
          <a:noFill/>
        </p:spPr>
        <p:txBody>
          <a:bodyPr wrap="square" rtlCol="0">
            <a:spAutoFit/>
          </a:bodyPr>
          <a:lstStyle/>
          <a:p>
            <a:pPr algn="ctr"/>
            <a:r>
              <a:rPr lang="hr-HR" sz="1400" smtClean="0">
                <a:solidFill>
                  <a:schemeClr val="accent2">
                    <a:lumMod val="75000"/>
                  </a:schemeClr>
                </a:solidFill>
              </a:rPr>
              <a:t>Animacija </a:t>
            </a:r>
            <a:r>
              <a:rPr lang="hr-HR" sz="1400" i="1" smtClean="0">
                <a:solidFill>
                  <a:schemeClr val="accent2">
                    <a:lumMod val="75000"/>
                  </a:schemeClr>
                </a:solidFill>
              </a:rPr>
              <a:t>straight </a:t>
            </a:r>
            <a:r>
              <a:rPr lang="hr-HR" sz="1400" smtClean="0">
                <a:solidFill>
                  <a:schemeClr val="accent2">
                    <a:lumMod val="75000"/>
                  </a:schemeClr>
                </a:solidFill>
              </a:rPr>
              <a:t>u pregledniku</a:t>
            </a:r>
            <a:endParaRPr lang="hr-HR" sz="1400">
              <a:solidFill>
                <a:schemeClr val="accent2">
                  <a:lumMod val="75000"/>
                </a:schemeClr>
              </a:solidFill>
            </a:endParaRPr>
          </a:p>
        </p:txBody>
      </p:sp>
      <p:pic>
        <p:nvPicPr>
          <p:cNvPr id="7" name="Picture 6"/>
          <p:cNvPicPr/>
          <p:nvPr/>
        </p:nvPicPr>
        <p:blipFill rotWithShape="1">
          <a:blip r:embed="rId4"/>
          <a:srcRect t="3823" b="39424"/>
          <a:stretch/>
        </p:blipFill>
        <p:spPr bwMode="auto">
          <a:xfrm>
            <a:off x="677334" y="1632486"/>
            <a:ext cx="8596668" cy="2698214"/>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t="3234" b="38836"/>
          <a:stretch/>
        </p:blipFill>
        <p:spPr bwMode="auto">
          <a:xfrm>
            <a:off x="677334" y="1632485"/>
            <a:ext cx="8596668" cy="2698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418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hr-HR" smtClean="0"/>
              <a:t>Hvala na pažnji !</a:t>
            </a:r>
            <a:endParaRPr lang="hr-HR"/>
          </a:p>
        </p:txBody>
      </p:sp>
      <p:sp>
        <p:nvSpPr>
          <p:cNvPr id="7" name="Subtitle 6"/>
          <p:cNvSpPr>
            <a:spLocks noGrp="1"/>
          </p:cNvSpPr>
          <p:nvPr>
            <p:ph type="subTitle" idx="1"/>
          </p:nvPr>
        </p:nvSpPr>
        <p:spPr/>
        <p:txBody>
          <a:bodyPr/>
          <a:lstStyle/>
          <a:p>
            <a:endParaRPr lang="hr-HR"/>
          </a:p>
        </p:txBody>
      </p:sp>
      <p:pic>
        <p:nvPicPr>
          <p:cNvPr id="4" name="Picture 3"/>
          <p:cNvPicPr>
            <a:picLocks noChangeAspect="1"/>
          </p:cNvPicPr>
          <p:nvPr/>
        </p:nvPicPr>
        <p:blipFill>
          <a:blip r:embed="rId2"/>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Tree>
    <p:extLst>
      <p:ext uri="{BB962C8B-B14F-4D97-AF65-F5344CB8AC3E}">
        <p14:creationId xmlns:p14="http://schemas.microsoft.com/office/powerpoint/2010/main" val="125105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Uvod</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normAutofit/>
          </a:bodyPr>
          <a:lstStyle/>
          <a:p>
            <a:r>
              <a:rPr lang="hr-HR" sz="2000" smtClean="0"/>
              <a:t>JavaScript </a:t>
            </a:r>
            <a:r>
              <a:rPr lang="hr-HR" sz="2000" smtClean="0">
                <a:sym typeface="Wingdings" panose="05000000000000000000" pitchFamily="2" charset="2"/>
              </a:rPr>
              <a:t> oživljavanje Moodle elemenata</a:t>
            </a:r>
          </a:p>
          <a:p>
            <a:endParaRPr lang="hr-HR" sz="2000">
              <a:sym typeface="Wingdings" panose="05000000000000000000" pitchFamily="2" charset="2"/>
            </a:endParaRPr>
          </a:p>
          <a:p>
            <a:r>
              <a:rPr lang="hr-HR" sz="2000" smtClean="0">
                <a:sym typeface="Wingdings" panose="05000000000000000000" pitchFamily="2" charset="2"/>
              </a:rPr>
              <a:t>animacije ugrađene u Moodle instalaciju – YUI3</a:t>
            </a:r>
          </a:p>
          <a:p>
            <a:endParaRPr lang="hr-HR" sz="2000">
              <a:sym typeface="Wingdings" panose="05000000000000000000" pitchFamily="2" charset="2"/>
            </a:endParaRPr>
          </a:p>
          <a:p>
            <a:r>
              <a:rPr lang="hr-HR" sz="2000" smtClean="0">
                <a:sym typeface="Wingdings" panose="05000000000000000000" pitchFamily="2" charset="2"/>
              </a:rPr>
              <a:t>YUI – vodeća knjižnica na internetu</a:t>
            </a:r>
          </a:p>
          <a:p>
            <a:endParaRPr lang="hr-HR" sz="2000">
              <a:sym typeface="Wingdings" panose="05000000000000000000" pitchFamily="2" charset="2"/>
            </a:endParaRPr>
          </a:p>
          <a:p>
            <a:r>
              <a:rPr lang="hr-HR" sz="2000" smtClean="0">
                <a:sym typeface="Wingdings" panose="05000000000000000000" pitchFamily="2" charset="2"/>
              </a:rPr>
              <a:t>osnova svih animacija – promjena vrijednosti atributa u određenom vremenu</a:t>
            </a:r>
            <a:endParaRPr lang="en-GB" sz="2000"/>
          </a:p>
        </p:txBody>
      </p:sp>
    </p:spTree>
    <p:extLst>
      <p:ext uri="{BB962C8B-B14F-4D97-AF65-F5344CB8AC3E}">
        <p14:creationId xmlns:p14="http://schemas.microsoft.com/office/powerpoint/2010/main" val="4059669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smtClean="0"/>
              <a:t>Izrada animacija za LMS</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2235528" y="2990532"/>
            <a:ext cx="5155872" cy="560388"/>
          </a:xfrm>
          <a:prstGeom prst="rect">
            <a:avLst/>
          </a:prstGeom>
        </p:spPr>
      </p:pic>
      <p:sp>
        <p:nvSpPr>
          <p:cNvPr id="7" name="TextBox 6"/>
          <p:cNvSpPr txBox="1"/>
          <p:nvPr/>
        </p:nvSpPr>
        <p:spPr>
          <a:xfrm>
            <a:off x="3261360" y="3870960"/>
            <a:ext cx="3337560" cy="307777"/>
          </a:xfrm>
          <a:prstGeom prst="rect">
            <a:avLst/>
          </a:prstGeom>
          <a:noFill/>
        </p:spPr>
        <p:txBody>
          <a:bodyPr wrap="square" rtlCol="0">
            <a:spAutoFit/>
          </a:bodyPr>
          <a:lstStyle/>
          <a:p>
            <a:pPr algn="ctr"/>
            <a:r>
              <a:rPr lang="hr-HR" sz="1400" smtClean="0">
                <a:solidFill>
                  <a:schemeClr val="accent2">
                    <a:lumMod val="75000"/>
                  </a:schemeClr>
                </a:solidFill>
              </a:rPr>
              <a:t>Putanja do direktorija s animacijama</a:t>
            </a:r>
            <a:endParaRPr lang="hr-HR" sz="1400">
              <a:solidFill>
                <a:schemeClr val="accent2">
                  <a:lumMod val="75000"/>
                </a:schemeClr>
              </a:solidFill>
            </a:endParaRPr>
          </a:p>
        </p:txBody>
      </p:sp>
    </p:spTree>
    <p:extLst>
      <p:ext uri="{BB962C8B-B14F-4D97-AF65-F5344CB8AC3E}">
        <p14:creationId xmlns:p14="http://schemas.microsoft.com/office/powerpoint/2010/main" val="2439087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Izrada animacija </a:t>
            </a:r>
            <a:r>
              <a:rPr lang="hr-HR"/>
              <a:t>za </a:t>
            </a:r>
            <a:r>
              <a:rPr lang="hr-HR" smtClean="0"/>
              <a:t>LMS - fade </a:t>
            </a:r>
            <a:r>
              <a:rPr lang="hr-HR"/>
              <a:t>in</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normAutofit/>
          </a:bodyPr>
          <a:lstStyle/>
          <a:p>
            <a:r>
              <a:rPr lang="hr-HR" sz="2000" smtClean="0"/>
              <a:t>fade-in efekt </a:t>
            </a:r>
            <a:r>
              <a:rPr lang="hr-HR" sz="2000" smtClean="0">
                <a:sym typeface="Wingdings" panose="05000000000000000000" pitchFamily="2" charset="2"/>
              </a:rPr>
              <a:t> mijenjamo neprozirnost elementa od 0% na 100%</a:t>
            </a:r>
            <a:endParaRPr lang="en-GB" sz="2000"/>
          </a:p>
        </p:txBody>
      </p:sp>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677334" y="2566165"/>
            <a:ext cx="8630073" cy="2713198"/>
          </a:xfrm>
          <a:prstGeom prst="rect">
            <a:avLst/>
          </a:prstGeom>
        </p:spPr>
      </p:pic>
      <p:sp>
        <p:nvSpPr>
          <p:cNvPr id="7" name="TextBox 6"/>
          <p:cNvSpPr txBox="1"/>
          <p:nvPr/>
        </p:nvSpPr>
        <p:spPr>
          <a:xfrm>
            <a:off x="3323590" y="5279363"/>
            <a:ext cx="3337560" cy="307777"/>
          </a:xfrm>
          <a:prstGeom prst="rect">
            <a:avLst/>
          </a:prstGeom>
          <a:noFill/>
        </p:spPr>
        <p:txBody>
          <a:bodyPr wrap="square" rtlCol="0">
            <a:spAutoFit/>
          </a:bodyPr>
          <a:lstStyle/>
          <a:p>
            <a:pPr algn="ctr"/>
            <a:r>
              <a:rPr lang="hr-HR" sz="1400" i="1" smtClean="0">
                <a:solidFill>
                  <a:schemeClr val="accent2">
                    <a:lumMod val="75000"/>
                  </a:schemeClr>
                </a:solidFill>
              </a:rPr>
              <a:t>anim_fadein.php</a:t>
            </a:r>
            <a:r>
              <a:rPr lang="hr-HR" sz="1400" smtClean="0">
                <a:solidFill>
                  <a:schemeClr val="accent2">
                    <a:lumMod val="75000"/>
                  </a:schemeClr>
                </a:solidFill>
              </a:rPr>
              <a:t> dokument</a:t>
            </a:r>
            <a:endParaRPr lang="hr-HR" sz="1400" i="1">
              <a:solidFill>
                <a:schemeClr val="accent2">
                  <a:lumMod val="75000"/>
                </a:schemeClr>
              </a:solidFill>
            </a:endParaRPr>
          </a:p>
        </p:txBody>
      </p:sp>
      <p:cxnSp>
        <p:nvCxnSpPr>
          <p:cNvPr id="9" name="Straight Connector 8"/>
          <p:cNvCxnSpPr/>
          <p:nvPr/>
        </p:nvCxnSpPr>
        <p:spPr>
          <a:xfrm>
            <a:off x="3003550" y="4206240"/>
            <a:ext cx="5340350" cy="762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367713" y="4213860"/>
            <a:ext cx="77152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14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l="1493" t="3109" b="994"/>
          <a:stretch/>
        </p:blipFill>
        <p:spPr bwMode="auto">
          <a:xfrm>
            <a:off x="1768175" y="1880280"/>
            <a:ext cx="6414986" cy="298200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77334" y="340600"/>
            <a:ext cx="8596668" cy="1320800"/>
          </a:xfrm>
        </p:spPr>
        <p:txBody>
          <a:bodyPr/>
          <a:lstStyle/>
          <a:p>
            <a:r>
              <a:rPr lang="hr-HR"/>
              <a:t>Izrada animacija za LMS - fade in</a:t>
            </a:r>
            <a:endParaRPr lang="en-GB" dirty="0"/>
          </a:p>
        </p:txBody>
      </p:sp>
      <p:pic>
        <p:nvPicPr>
          <p:cNvPr id="4" name="Picture 3"/>
          <p:cNvPicPr>
            <a:picLocks noChangeAspect="1"/>
          </p:cNvPicPr>
          <p:nvPr/>
        </p:nvPicPr>
        <p:blipFill>
          <a:blip r:embed="rId4"/>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7" name="TextBox 6"/>
          <p:cNvSpPr txBox="1"/>
          <p:nvPr/>
        </p:nvSpPr>
        <p:spPr>
          <a:xfrm>
            <a:off x="3323590" y="5279363"/>
            <a:ext cx="3337560" cy="307777"/>
          </a:xfrm>
          <a:prstGeom prst="rect">
            <a:avLst/>
          </a:prstGeom>
          <a:noFill/>
        </p:spPr>
        <p:txBody>
          <a:bodyPr wrap="square" rtlCol="0">
            <a:spAutoFit/>
          </a:bodyPr>
          <a:lstStyle/>
          <a:p>
            <a:pPr algn="ctr"/>
            <a:r>
              <a:rPr lang="hr-HR" sz="1400" i="1" smtClean="0">
                <a:solidFill>
                  <a:schemeClr val="accent2">
                    <a:lumMod val="75000"/>
                  </a:schemeClr>
                </a:solidFill>
              </a:rPr>
              <a:t>anim_fadein.js</a:t>
            </a:r>
            <a:r>
              <a:rPr lang="hr-HR" sz="1400" smtClean="0">
                <a:solidFill>
                  <a:schemeClr val="accent2">
                    <a:lumMod val="75000"/>
                  </a:schemeClr>
                </a:solidFill>
              </a:rPr>
              <a:t> dokument</a:t>
            </a:r>
            <a:endParaRPr lang="hr-HR" sz="1400" i="1">
              <a:solidFill>
                <a:schemeClr val="accent2">
                  <a:lumMod val="75000"/>
                </a:schemeClr>
              </a:solidFill>
            </a:endParaRPr>
          </a:p>
        </p:txBody>
      </p:sp>
      <p:sp>
        <p:nvSpPr>
          <p:cNvPr id="8" name="Rectangle 7"/>
          <p:cNvSpPr/>
          <p:nvPr/>
        </p:nvSpPr>
        <p:spPr>
          <a:xfrm>
            <a:off x="1696509" y="1809750"/>
            <a:ext cx="5560634" cy="3058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ectangle 8"/>
          <p:cNvSpPr/>
          <p:nvPr/>
        </p:nvSpPr>
        <p:spPr>
          <a:xfrm>
            <a:off x="3152774" y="1816441"/>
            <a:ext cx="837293" cy="292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p:cNvSpPr/>
          <p:nvPr/>
        </p:nvSpPr>
        <p:spPr>
          <a:xfrm>
            <a:off x="4248149" y="1816441"/>
            <a:ext cx="876301" cy="292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Rectangle 10"/>
          <p:cNvSpPr/>
          <p:nvPr/>
        </p:nvSpPr>
        <p:spPr>
          <a:xfrm>
            <a:off x="1696509" y="2115621"/>
            <a:ext cx="4466167" cy="1837253"/>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hr-HR"/>
          </a:p>
        </p:txBody>
      </p:sp>
      <p:sp>
        <p:nvSpPr>
          <p:cNvPr id="12" name="Rectangle 11"/>
          <p:cNvSpPr/>
          <p:nvPr/>
        </p:nvSpPr>
        <p:spPr>
          <a:xfrm>
            <a:off x="2574136" y="2438400"/>
            <a:ext cx="3350414" cy="3048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hr-HR"/>
          </a:p>
        </p:txBody>
      </p:sp>
      <p:sp>
        <p:nvSpPr>
          <p:cNvPr id="13" name="Rectangle 12"/>
          <p:cNvSpPr/>
          <p:nvPr/>
        </p:nvSpPr>
        <p:spPr>
          <a:xfrm>
            <a:off x="2574136" y="2740705"/>
            <a:ext cx="3350414" cy="888319"/>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hr-HR"/>
          </a:p>
        </p:txBody>
      </p:sp>
      <p:sp>
        <p:nvSpPr>
          <p:cNvPr id="14" name="Rectangle 13"/>
          <p:cNvSpPr/>
          <p:nvPr/>
        </p:nvSpPr>
        <p:spPr>
          <a:xfrm>
            <a:off x="1696509" y="3952874"/>
            <a:ext cx="6486652" cy="979942"/>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581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xit" presetSubtype="21" fill="hold" grpId="1" nodeType="withEffect">
                                  <p:stCondLst>
                                    <p:cond delay="0"/>
                                  </p:stCondLst>
                                  <p:childTnLst>
                                    <p:animEffect transition="out" filter="barn(inVertical)">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xit" presetSubtype="21" fill="hold" grpId="1" nodeType="withEffect">
                                  <p:stCondLst>
                                    <p:cond delay="0"/>
                                  </p:stCondLst>
                                  <p:childTnLst>
                                    <p:animEffect transition="out" filter="barn(inVertic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16" presetClass="exit" presetSubtype="21" fill="hold" grpId="1" nodeType="withEffect">
                                  <p:stCondLst>
                                    <p:cond delay="0"/>
                                  </p:stCondLst>
                                  <p:childTnLst>
                                    <p:animEffect transition="out" filter="barn(inVertic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Izrada animacija za LMS - fade in</a:t>
            </a:r>
            <a:endParaRPr lang="en-GB" dirty="0"/>
          </a:p>
        </p:txBody>
      </p:sp>
      <p:pic>
        <p:nvPicPr>
          <p:cNvPr id="4" name="Picture 3"/>
          <p:cNvPicPr>
            <a:picLocks noChangeAspect="1"/>
          </p:cNvPicPr>
          <p:nvPr/>
        </p:nvPicPr>
        <p:blipFill>
          <a:blip r:embed="rId2"/>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Picture 5"/>
          <p:cNvPicPr/>
          <p:nvPr/>
        </p:nvPicPr>
        <p:blipFill rotWithShape="1">
          <a:blip r:embed="rId4"/>
          <a:srcRect t="3234" b="44129"/>
          <a:stretch/>
        </p:blipFill>
        <p:spPr bwMode="auto">
          <a:xfrm>
            <a:off x="1321296" y="2285514"/>
            <a:ext cx="7314704" cy="2678371"/>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306888" y="5280222"/>
            <a:ext cx="3337560" cy="307777"/>
          </a:xfrm>
          <a:prstGeom prst="rect">
            <a:avLst/>
          </a:prstGeom>
          <a:noFill/>
        </p:spPr>
        <p:txBody>
          <a:bodyPr wrap="square" rtlCol="0">
            <a:spAutoFit/>
          </a:bodyPr>
          <a:lstStyle/>
          <a:p>
            <a:pPr algn="ctr"/>
            <a:r>
              <a:rPr lang="hr-HR" sz="1400" smtClean="0">
                <a:solidFill>
                  <a:schemeClr val="accent2">
                    <a:lumMod val="75000"/>
                  </a:schemeClr>
                </a:solidFill>
              </a:rPr>
              <a:t>Animacija </a:t>
            </a:r>
            <a:r>
              <a:rPr lang="hr-HR" sz="1400" i="1" smtClean="0">
                <a:solidFill>
                  <a:schemeClr val="accent2">
                    <a:lumMod val="75000"/>
                  </a:schemeClr>
                </a:solidFill>
              </a:rPr>
              <a:t>fade in </a:t>
            </a:r>
            <a:r>
              <a:rPr lang="hr-HR" sz="1400" smtClean="0">
                <a:solidFill>
                  <a:schemeClr val="accent2">
                    <a:lumMod val="75000"/>
                  </a:schemeClr>
                </a:solidFill>
              </a:rPr>
              <a:t>u pregledniku</a:t>
            </a:r>
            <a:endParaRPr lang="hr-HR" sz="1400">
              <a:solidFill>
                <a:schemeClr val="accent2">
                  <a:lumMod val="75000"/>
                </a:schemeClr>
              </a:solidFill>
            </a:endParaRPr>
          </a:p>
        </p:txBody>
      </p:sp>
      <p:pic>
        <p:nvPicPr>
          <p:cNvPr id="8" name="Picture 7"/>
          <p:cNvPicPr/>
          <p:nvPr/>
        </p:nvPicPr>
        <p:blipFill rotWithShape="1">
          <a:blip r:embed="rId5"/>
          <a:srcRect t="3529" b="44716"/>
          <a:stretch/>
        </p:blipFill>
        <p:spPr bwMode="auto">
          <a:xfrm>
            <a:off x="1321296" y="2285513"/>
            <a:ext cx="7314704" cy="2678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24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Izrada animacija za LMS - </a:t>
            </a:r>
            <a:r>
              <a:rPr lang="hr-HR"/>
              <a:t>fade </a:t>
            </a:r>
            <a:r>
              <a:rPr lang="hr-HR" smtClean="0"/>
              <a:t>out</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711604" y="1661399"/>
            <a:ext cx="8562397" cy="2649343"/>
          </a:xfrm>
          <a:prstGeom prst="rect">
            <a:avLst/>
          </a:prstGeom>
        </p:spPr>
      </p:pic>
      <p:sp>
        <p:nvSpPr>
          <p:cNvPr id="7" name="TextBox 6"/>
          <p:cNvSpPr txBox="1"/>
          <p:nvPr/>
        </p:nvSpPr>
        <p:spPr>
          <a:xfrm>
            <a:off x="3306888" y="4383964"/>
            <a:ext cx="3337560" cy="307777"/>
          </a:xfrm>
          <a:prstGeom prst="rect">
            <a:avLst/>
          </a:prstGeom>
          <a:noFill/>
        </p:spPr>
        <p:txBody>
          <a:bodyPr wrap="square" rtlCol="0">
            <a:spAutoFit/>
          </a:bodyPr>
          <a:lstStyle/>
          <a:p>
            <a:pPr algn="ctr"/>
            <a:r>
              <a:rPr lang="hr-HR" sz="1400" i="1" smtClean="0">
                <a:solidFill>
                  <a:schemeClr val="accent2">
                    <a:lumMod val="75000"/>
                  </a:schemeClr>
                </a:solidFill>
              </a:rPr>
              <a:t>anim_fadeout.php</a:t>
            </a:r>
            <a:r>
              <a:rPr lang="hr-HR" sz="1400" smtClean="0">
                <a:solidFill>
                  <a:schemeClr val="accent2">
                    <a:lumMod val="75000"/>
                  </a:schemeClr>
                </a:solidFill>
              </a:rPr>
              <a:t> </a:t>
            </a:r>
            <a:r>
              <a:rPr lang="hr-HR" sz="1400">
                <a:solidFill>
                  <a:schemeClr val="accent2">
                    <a:lumMod val="75000"/>
                  </a:schemeClr>
                </a:solidFill>
              </a:rPr>
              <a:t>dokument</a:t>
            </a:r>
            <a:endParaRPr lang="hr-HR" sz="1400" i="1">
              <a:solidFill>
                <a:schemeClr val="accent2">
                  <a:lumMod val="75000"/>
                </a:schemeClr>
              </a:solidFill>
            </a:endParaRPr>
          </a:p>
        </p:txBody>
      </p:sp>
      <p:pic>
        <p:nvPicPr>
          <p:cNvPr id="8" name="Picture 7"/>
          <p:cNvPicPr/>
          <p:nvPr/>
        </p:nvPicPr>
        <p:blipFill rotWithShape="1">
          <a:blip r:embed="rId6">
            <a:extLst>
              <a:ext uri="{28A0092B-C50C-407E-A947-70E740481C1C}">
                <a14:useLocalDpi xmlns:a14="http://schemas.microsoft.com/office/drawing/2010/main" val="0"/>
              </a:ext>
            </a:extLst>
          </a:blip>
          <a:srcRect l="3361" t="2008" b="2008"/>
          <a:stretch/>
        </p:blipFill>
        <p:spPr bwMode="auto">
          <a:xfrm>
            <a:off x="2263583" y="1847832"/>
            <a:ext cx="6024074" cy="3431531"/>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3497762" y="5506474"/>
            <a:ext cx="3337560" cy="307777"/>
          </a:xfrm>
          <a:prstGeom prst="rect">
            <a:avLst/>
          </a:prstGeom>
          <a:noFill/>
        </p:spPr>
        <p:txBody>
          <a:bodyPr wrap="square" rtlCol="0">
            <a:spAutoFit/>
          </a:bodyPr>
          <a:lstStyle/>
          <a:p>
            <a:pPr algn="ctr"/>
            <a:r>
              <a:rPr lang="hr-HR" sz="1400" i="1" smtClean="0">
                <a:solidFill>
                  <a:schemeClr val="accent2">
                    <a:lumMod val="75000"/>
                  </a:schemeClr>
                </a:solidFill>
              </a:rPr>
              <a:t>anim_fadeout.js</a:t>
            </a:r>
            <a:r>
              <a:rPr lang="hr-HR" sz="1400" smtClean="0">
                <a:solidFill>
                  <a:schemeClr val="accent2">
                    <a:lumMod val="75000"/>
                  </a:schemeClr>
                </a:solidFill>
              </a:rPr>
              <a:t> dokument</a:t>
            </a:r>
            <a:endParaRPr lang="hr-HR" sz="1400" i="1">
              <a:solidFill>
                <a:schemeClr val="accent2">
                  <a:lumMod val="75000"/>
                </a:schemeClr>
              </a:solidFill>
            </a:endParaRPr>
          </a:p>
        </p:txBody>
      </p:sp>
      <p:sp>
        <p:nvSpPr>
          <p:cNvPr id="10" name="Rectangle 9"/>
          <p:cNvSpPr/>
          <p:nvPr/>
        </p:nvSpPr>
        <p:spPr>
          <a:xfrm>
            <a:off x="2774950" y="2921001"/>
            <a:ext cx="1608363" cy="2603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9799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500"/>
                                        <p:tgtEl>
                                          <p:spTgt spid="10"/>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Izrada animacija za LMS - fade out</a:t>
            </a:r>
            <a:endParaRPr lang="en-GB" dirty="0"/>
          </a:p>
        </p:txBody>
      </p:sp>
      <p:pic>
        <p:nvPicPr>
          <p:cNvPr id="4" name="Picture 3"/>
          <p:cNvPicPr>
            <a:picLocks noChangeAspect="1"/>
          </p:cNvPicPr>
          <p:nvPr/>
        </p:nvPicPr>
        <p:blipFill>
          <a:blip r:embed="rId2"/>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sp>
        <p:nvSpPr>
          <p:cNvPr id="6" name="TextBox 5"/>
          <p:cNvSpPr txBox="1"/>
          <p:nvPr/>
        </p:nvSpPr>
        <p:spPr>
          <a:xfrm>
            <a:off x="3306888" y="5280222"/>
            <a:ext cx="3337560" cy="307777"/>
          </a:xfrm>
          <a:prstGeom prst="rect">
            <a:avLst/>
          </a:prstGeom>
          <a:noFill/>
        </p:spPr>
        <p:txBody>
          <a:bodyPr wrap="square" rtlCol="0">
            <a:spAutoFit/>
          </a:bodyPr>
          <a:lstStyle/>
          <a:p>
            <a:pPr algn="ctr"/>
            <a:r>
              <a:rPr lang="hr-HR" sz="1400" smtClean="0">
                <a:solidFill>
                  <a:schemeClr val="accent2">
                    <a:lumMod val="75000"/>
                  </a:schemeClr>
                </a:solidFill>
              </a:rPr>
              <a:t>Animacija </a:t>
            </a:r>
            <a:r>
              <a:rPr lang="hr-HR" sz="1400" i="1" smtClean="0">
                <a:solidFill>
                  <a:schemeClr val="accent2">
                    <a:lumMod val="75000"/>
                  </a:schemeClr>
                </a:solidFill>
              </a:rPr>
              <a:t>fade out </a:t>
            </a:r>
            <a:r>
              <a:rPr lang="hr-HR" sz="1400" smtClean="0">
                <a:solidFill>
                  <a:schemeClr val="accent2">
                    <a:lumMod val="75000"/>
                  </a:schemeClr>
                </a:solidFill>
              </a:rPr>
              <a:t>u pregledniku</a:t>
            </a:r>
            <a:endParaRPr lang="hr-HR" sz="1400">
              <a:solidFill>
                <a:schemeClr val="accent2">
                  <a:lumMod val="75000"/>
                </a:schemeClr>
              </a:solidFill>
            </a:endParaRPr>
          </a:p>
        </p:txBody>
      </p:sp>
      <p:pic>
        <p:nvPicPr>
          <p:cNvPr id="7" name="Picture 6"/>
          <p:cNvPicPr/>
          <p:nvPr/>
        </p:nvPicPr>
        <p:blipFill rotWithShape="1">
          <a:blip r:embed="rId4"/>
          <a:srcRect t="4117" b="45893"/>
          <a:stretch/>
        </p:blipFill>
        <p:spPr bwMode="auto">
          <a:xfrm>
            <a:off x="677334" y="1661399"/>
            <a:ext cx="8596668" cy="2856823"/>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t="3234" b="46187"/>
          <a:stretch/>
        </p:blipFill>
        <p:spPr bwMode="auto">
          <a:xfrm>
            <a:off x="677334" y="1604250"/>
            <a:ext cx="8596668" cy="2913972"/>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6"/>
          <a:srcRect t="4412" b="49127"/>
          <a:stretch/>
        </p:blipFill>
        <p:spPr bwMode="auto">
          <a:xfrm>
            <a:off x="677334" y="1678173"/>
            <a:ext cx="8596668" cy="26615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424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600"/>
            <a:ext cx="8596668" cy="1320800"/>
          </a:xfrm>
        </p:spPr>
        <p:txBody>
          <a:bodyPr/>
          <a:lstStyle/>
          <a:p>
            <a:r>
              <a:rPr lang="hr-HR"/>
              <a:t>Izrada animacija za LMS </a:t>
            </a:r>
            <a:r>
              <a:rPr lang="hr-HR"/>
              <a:t>- </a:t>
            </a:r>
            <a:r>
              <a:rPr lang="hr-HR" smtClean="0"/>
              <a:t>color</a:t>
            </a:r>
            <a:endParaRPr lang="en-GB" dirty="0"/>
          </a:p>
        </p:txBody>
      </p:sp>
      <p:pic>
        <p:nvPicPr>
          <p:cNvPr id="4" name="Picture 3"/>
          <p:cNvPicPr>
            <a:picLocks noChangeAspect="1"/>
          </p:cNvPicPr>
          <p:nvPr/>
        </p:nvPicPr>
        <p:blipFill>
          <a:blip r:embed="rId3"/>
          <a:stretch>
            <a:fillRect/>
          </a:stretch>
        </p:blipFill>
        <p:spPr>
          <a:xfrm>
            <a:off x="677334" y="6041362"/>
            <a:ext cx="1019175" cy="762000"/>
          </a:xfrm>
          <a:prstGeom prst="rect">
            <a:avLst/>
          </a:prstGeom>
        </p:spPr>
      </p:pic>
      <p:pic>
        <p:nvPicPr>
          <p:cNvPr id="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28" y="6041362"/>
            <a:ext cx="3148484" cy="762000"/>
          </a:xfrm>
          <a:prstGeom prst="rect">
            <a:avLst/>
          </a:prstGeom>
        </p:spPr>
      </p:pic>
      <p:sp>
        <p:nvSpPr>
          <p:cNvPr id="3" name="Content Placeholder 2"/>
          <p:cNvSpPr>
            <a:spLocks noGrp="1"/>
          </p:cNvSpPr>
          <p:nvPr>
            <p:ph idx="1"/>
          </p:nvPr>
        </p:nvSpPr>
        <p:spPr>
          <a:xfrm>
            <a:off x="677334" y="1661401"/>
            <a:ext cx="8596668" cy="4379962"/>
          </a:xfrm>
        </p:spPr>
        <p:txBody>
          <a:bodyPr/>
          <a:lstStyle/>
          <a:p>
            <a:endParaRPr lang="en-GB"/>
          </a:p>
        </p:txBody>
      </p:sp>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677333" y="1661400"/>
            <a:ext cx="8558784" cy="3017280"/>
          </a:xfrm>
          <a:prstGeom prst="rect">
            <a:avLst/>
          </a:prstGeom>
        </p:spPr>
      </p:pic>
      <p:sp>
        <p:nvSpPr>
          <p:cNvPr id="7" name="TextBox 6"/>
          <p:cNvSpPr txBox="1"/>
          <p:nvPr/>
        </p:nvSpPr>
        <p:spPr>
          <a:xfrm>
            <a:off x="3147242" y="5125474"/>
            <a:ext cx="3337560" cy="307777"/>
          </a:xfrm>
          <a:prstGeom prst="rect">
            <a:avLst/>
          </a:prstGeom>
          <a:noFill/>
        </p:spPr>
        <p:txBody>
          <a:bodyPr wrap="square" rtlCol="0">
            <a:spAutoFit/>
          </a:bodyPr>
          <a:lstStyle/>
          <a:p>
            <a:pPr algn="ctr"/>
            <a:r>
              <a:rPr lang="hr-HR" sz="1400" i="1" smtClean="0">
                <a:solidFill>
                  <a:schemeClr val="accent2">
                    <a:lumMod val="75000"/>
                  </a:schemeClr>
                </a:solidFill>
              </a:rPr>
              <a:t>anim_color.php </a:t>
            </a:r>
            <a:r>
              <a:rPr lang="hr-HR" sz="1400" smtClean="0">
                <a:solidFill>
                  <a:schemeClr val="accent2">
                    <a:lumMod val="75000"/>
                  </a:schemeClr>
                </a:solidFill>
              </a:rPr>
              <a:t>dokument</a:t>
            </a:r>
            <a:endParaRPr lang="hr-HR" sz="1400" i="1">
              <a:solidFill>
                <a:schemeClr val="accent2">
                  <a:lumMod val="75000"/>
                </a:schemeClr>
              </a:solidFill>
            </a:endParaRPr>
          </a:p>
        </p:txBody>
      </p:sp>
      <p:sp>
        <p:nvSpPr>
          <p:cNvPr id="8" name="Rectangle 7"/>
          <p:cNvSpPr/>
          <p:nvPr/>
        </p:nvSpPr>
        <p:spPr>
          <a:xfrm>
            <a:off x="677334" y="3309257"/>
            <a:ext cx="3749523" cy="307577"/>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pic>
        <p:nvPicPr>
          <p:cNvPr id="9" name="Picture 8"/>
          <p:cNvPicPr/>
          <p:nvPr/>
        </p:nvPicPr>
        <p:blipFill rotWithShape="1">
          <a:blip r:embed="rId6">
            <a:extLst>
              <a:ext uri="{28A0092B-C50C-407E-A947-70E740481C1C}">
                <a14:useLocalDpi xmlns:a14="http://schemas.microsoft.com/office/drawing/2010/main" val="0"/>
              </a:ext>
            </a:extLst>
          </a:blip>
          <a:srcRect t="2359" b="2829"/>
          <a:stretch/>
        </p:blipFill>
        <p:spPr bwMode="auto">
          <a:xfrm>
            <a:off x="2675918" y="1863976"/>
            <a:ext cx="5416187" cy="2904567"/>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3147242" y="4782039"/>
            <a:ext cx="3337560" cy="307777"/>
          </a:xfrm>
          <a:prstGeom prst="rect">
            <a:avLst/>
          </a:prstGeom>
          <a:noFill/>
        </p:spPr>
        <p:txBody>
          <a:bodyPr wrap="square" rtlCol="0">
            <a:spAutoFit/>
          </a:bodyPr>
          <a:lstStyle/>
          <a:p>
            <a:pPr algn="ctr"/>
            <a:r>
              <a:rPr lang="hr-HR" sz="1400" i="1" smtClean="0">
                <a:solidFill>
                  <a:schemeClr val="accent2">
                    <a:lumMod val="75000"/>
                  </a:schemeClr>
                </a:solidFill>
              </a:rPr>
              <a:t>anim_color.js </a:t>
            </a:r>
            <a:r>
              <a:rPr lang="hr-HR" sz="1400" smtClean="0">
                <a:solidFill>
                  <a:schemeClr val="accent2">
                    <a:lumMod val="75000"/>
                  </a:schemeClr>
                </a:solidFill>
              </a:rPr>
              <a:t>dokument</a:t>
            </a:r>
            <a:endParaRPr lang="hr-HR" sz="1400" i="1">
              <a:solidFill>
                <a:schemeClr val="accent2">
                  <a:lumMod val="75000"/>
                </a:schemeClr>
              </a:solidFill>
            </a:endParaRPr>
          </a:p>
        </p:txBody>
      </p:sp>
      <p:sp>
        <p:nvSpPr>
          <p:cNvPr id="11" name="Rectangle 10"/>
          <p:cNvSpPr/>
          <p:nvPr/>
        </p:nvSpPr>
        <p:spPr>
          <a:xfrm>
            <a:off x="4122057" y="2895600"/>
            <a:ext cx="3222172" cy="274440"/>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32443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animBg="1"/>
    </p:bld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346</TotalTime>
  <Words>1253</Words>
  <Application>Microsoft Office PowerPoint</Application>
  <PresentationFormat>Widescreen</PresentationFormat>
  <Paragraphs>90</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Trebuchet MS</vt:lpstr>
      <vt:lpstr>Wingdings</vt:lpstr>
      <vt:lpstr>Wingdings 3</vt:lpstr>
      <vt:lpstr>Facet</vt:lpstr>
      <vt:lpstr>Modul animacije za LMS</vt:lpstr>
      <vt:lpstr>Uvod</vt:lpstr>
      <vt:lpstr>Izrada animacija za LMS</vt:lpstr>
      <vt:lpstr>Izrada animacija za LMS - fade in</vt:lpstr>
      <vt:lpstr>Izrada animacija za LMS - fade in</vt:lpstr>
      <vt:lpstr>Izrada animacija za LMS - fade in</vt:lpstr>
      <vt:lpstr>Izrada animacija za LMS - fade out</vt:lpstr>
      <vt:lpstr>Izrada animacija za LMS - fade out</vt:lpstr>
      <vt:lpstr>Izrada animacija za LMS - color</vt:lpstr>
      <vt:lpstr>Izrada animacija za LMS - color</vt:lpstr>
      <vt:lpstr>Izrada animacija za LMS - curved</vt:lpstr>
      <vt:lpstr>Izrada animacija za LMS - curved</vt:lpstr>
      <vt:lpstr>Izrada animacija za LMS - straight</vt:lpstr>
      <vt:lpstr>Izrada animacija za LMS - straight</vt:lpstr>
      <vt:lpstr>Hvala na pažnji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znanstveni laboratorij</dc:title>
  <dc:creator>Pc</dc:creator>
  <cp:lastModifiedBy>M</cp:lastModifiedBy>
  <cp:revision>102</cp:revision>
  <dcterms:created xsi:type="dcterms:W3CDTF">2016-03-18T08:07:10Z</dcterms:created>
  <dcterms:modified xsi:type="dcterms:W3CDTF">2016-08-12T12:41:49Z</dcterms:modified>
</cp:coreProperties>
</file>